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 id="2147483771" r:id="rId2"/>
    <p:sldMasterId id="2147483813" r:id="rId3"/>
  </p:sldMasterIdLst>
  <p:notesMasterIdLst>
    <p:notesMasterId r:id="rId164"/>
  </p:notesMasterIdLst>
  <p:sldIdLst>
    <p:sldId id="416" r:id="rId4"/>
    <p:sldId id="371" r:id="rId5"/>
    <p:sldId id="558" r:id="rId6"/>
    <p:sldId id="257" r:id="rId7"/>
    <p:sldId id="594" r:id="rId8"/>
    <p:sldId id="258" r:id="rId9"/>
    <p:sldId id="551" r:id="rId10"/>
    <p:sldId id="547" r:id="rId11"/>
    <p:sldId id="548" r:id="rId12"/>
    <p:sldId id="428" r:id="rId13"/>
    <p:sldId id="572" r:id="rId14"/>
    <p:sldId id="477" r:id="rId15"/>
    <p:sldId id="549" r:id="rId16"/>
    <p:sldId id="429" r:id="rId17"/>
    <p:sldId id="490" r:id="rId18"/>
    <p:sldId id="436" r:id="rId19"/>
    <p:sldId id="435" r:id="rId20"/>
    <p:sldId id="437" r:id="rId21"/>
    <p:sldId id="372" r:id="rId22"/>
    <p:sldId id="370" r:id="rId23"/>
    <p:sldId id="438" r:id="rId24"/>
    <p:sldId id="566" r:id="rId25"/>
    <p:sldId id="368" r:id="rId26"/>
    <p:sldId id="433" r:id="rId27"/>
    <p:sldId id="434" r:id="rId28"/>
    <p:sldId id="552" r:id="rId29"/>
    <p:sldId id="537" r:id="rId30"/>
    <p:sldId id="550" r:id="rId31"/>
    <p:sldId id="538" r:id="rId32"/>
    <p:sldId id="539" r:id="rId33"/>
    <p:sldId id="540" r:id="rId34"/>
    <p:sldId id="541" r:id="rId35"/>
    <p:sldId id="542" r:id="rId36"/>
    <p:sldId id="559" r:id="rId37"/>
    <p:sldId id="567" r:id="rId38"/>
    <p:sldId id="545" r:id="rId39"/>
    <p:sldId id="546" r:id="rId40"/>
    <p:sldId id="560" r:id="rId41"/>
    <p:sldId id="543" r:id="rId42"/>
    <p:sldId id="544" r:id="rId43"/>
    <p:sldId id="561" r:id="rId44"/>
    <p:sldId id="563" r:id="rId45"/>
    <p:sldId id="564" r:id="rId46"/>
    <p:sldId id="565" r:id="rId47"/>
    <p:sldId id="553" r:id="rId48"/>
    <p:sldId id="536" r:id="rId49"/>
    <p:sldId id="573" r:id="rId50"/>
    <p:sldId id="479" r:id="rId51"/>
    <p:sldId id="493" r:id="rId52"/>
    <p:sldId id="574" r:id="rId53"/>
    <p:sldId id="568" r:id="rId54"/>
    <p:sldId id="575" r:id="rId55"/>
    <p:sldId id="495" r:id="rId56"/>
    <p:sldId id="432" r:id="rId57"/>
    <p:sldId id="503" r:id="rId58"/>
    <p:sldId id="576" r:id="rId59"/>
    <p:sldId id="504" r:id="rId60"/>
    <p:sldId id="577" r:id="rId61"/>
    <p:sldId id="502" r:id="rId62"/>
    <p:sldId id="483" r:id="rId63"/>
    <p:sldId id="496" r:id="rId64"/>
    <p:sldId id="578" r:id="rId65"/>
    <p:sldId id="579" r:id="rId66"/>
    <p:sldId id="580" r:id="rId67"/>
    <p:sldId id="497" r:id="rId68"/>
    <p:sldId id="498" r:id="rId69"/>
    <p:sldId id="480" r:id="rId70"/>
    <p:sldId id="499" r:id="rId71"/>
    <p:sldId id="595" r:id="rId72"/>
    <p:sldId id="581" r:id="rId73"/>
    <p:sldId id="583" r:id="rId74"/>
    <p:sldId id="582" r:id="rId75"/>
    <p:sldId id="500" r:id="rId76"/>
    <p:sldId id="481" r:id="rId77"/>
    <p:sldId id="501" r:id="rId78"/>
    <p:sldId id="584" r:id="rId79"/>
    <p:sldId id="586" r:id="rId80"/>
    <p:sldId id="585" r:id="rId81"/>
    <p:sldId id="508" r:id="rId82"/>
    <p:sldId id="484" r:id="rId83"/>
    <p:sldId id="510" r:id="rId84"/>
    <p:sldId id="511" r:id="rId85"/>
    <p:sldId id="587" r:id="rId86"/>
    <p:sldId id="512" r:id="rId87"/>
    <p:sldId id="513" r:id="rId88"/>
    <p:sldId id="489" r:id="rId89"/>
    <p:sldId id="514" r:id="rId90"/>
    <p:sldId id="515" r:id="rId91"/>
    <p:sldId id="589" r:id="rId92"/>
    <p:sldId id="588" r:id="rId93"/>
    <p:sldId id="517" r:id="rId94"/>
    <p:sldId id="491" r:id="rId95"/>
    <p:sldId id="518" r:id="rId96"/>
    <p:sldId id="519" r:id="rId97"/>
    <p:sldId id="520" r:id="rId98"/>
    <p:sldId id="590" r:id="rId99"/>
    <p:sldId id="521" r:id="rId100"/>
    <p:sldId id="488" r:id="rId101"/>
    <p:sldId id="522" r:id="rId102"/>
    <p:sldId id="523" r:id="rId103"/>
    <p:sldId id="525" r:id="rId104"/>
    <p:sldId id="486" r:id="rId105"/>
    <p:sldId id="526" r:id="rId106"/>
    <p:sldId id="527" r:id="rId107"/>
    <p:sldId id="529" r:id="rId108"/>
    <p:sldId id="487" r:id="rId109"/>
    <p:sldId id="530" r:id="rId110"/>
    <p:sldId id="531" r:id="rId111"/>
    <p:sldId id="532" r:id="rId112"/>
    <p:sldId id="482" r:id="rId113"/>
    <p:sldId id="533" r:id="rId114"/>
    <p:sldId id="591" r:id="rId115"/>
    <p:sldId id="592" r:id="rId116"/>
    <p:sldId id="593" r:id="rId117"/>
    <p:sldId id="534" r:id="rId118"/>
    <p:sldId id="555" r:id="rId119"/>
    <p:sldId id="472" r:id="rId120"/>
    <p:sldId id="421" r:id="rId121"/>
    <p:sldId id="420" r:id="rId122"/>
    <p:sldId id="474" r:id="rId123"/>
    <p:sldId id="473" r:id="rId124"/>
    <p:sldId id="356" r:id="rId125"/>
    <p:sldId id="475" r:id="rId126"/>
    <p:sldId id="427" r:id="rId127"/>
    <p:sldId id="422" r:id="rId128"/>
    <p:sldId id="332" r:id="rId129"/>
    <p:sldId id="440" r:id="rId130"/>
    <p:sldId id="441" r:id="rId131"/>
    <p:sldId id="442" r:id="rId132"/>
    <p:sldId id="443" r:id="rId133"/>
    <p:sldId id="444" r:id="rId134"/>
    <p:sldId id="445" r:id="rId135"/>
    <p:sldId id="446" r:id="rId136"/>
    <p:sldId id="449" r:id="rId137"/>
    <p:sldId id="452" r:id="rId138"/>
    <p:sldId id="453" r:id="rId139"/>
    <p:sldId id="451" r:id="rId140"/>
    <p:sldId id="425" r:id="rId141"/>
    <p:sldId id="455" r:id="rId142"/>
    <p:sldId id="448" r:id="rId143"/>
    <p:sldId id="378" r:id="rId144"/>
    <p:sldId id="457" r:id="rId145"/>
    <p:sldId id="456" r:id="rId146"/>
    <p:sldId id="458" r:id="rId147"/>
    <p:sldId id="459" r:id="rId148"/>
    <p:sldId id="460" r:id="rId149"/>
    <p:sldId id="461" r:id="rId150"/>
    <p:sldId id="465" r:id="rId151"/>
    <p:sldId id="466" r:id="rId152"/>
    <p:sldId id="462" r:id="rId153"/>
    <p:sldId id="463" r:id="rId154"/>
    <p:sldId id="383" r:id="rId155"/>
    <p:sldId id="468" r:id="rId156"/>
    <p:sldId id="467" r:id="rId157"/>
    <p:sldId id="469" r:id="rId158"/>
    <p:sldId id="424" r:id="rId159"/>
    <p:sldId id="426" r:id="rId160"/>
    <p:sldId id="471" r:id="rId161"/>
    <p:sldId id="476" r:id="rId162"/>
    <p:sldId id="299" r:id="rId1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66"/>
    <p:restoredTop sz="96327"/>
  </p:normalViewPr>
  <p:slideViewPr>
    <p:cSldViewPr snapToGrid="0" snapToObjects="1">
      <p:cViewPr varScale="1">
        <p:scale>
          <a:sx n="128" d="100"/>
          <a:sy n="128" d="100"/>
        </p:scale>
        <p:origin x="9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presProps" Target="presProps.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9711ED-070E-4744-82BC-F92354BA4C5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E510C7A-9BA9-426E-93C1-099FDD0526E4}">
      <dgm:prSet/>
      <dgm:spPr/>
      <dgm:t>
        <a:bodyPr/>
        <a:lstStyle/>
        <a:p>
          <a:r>
            <a:rPr lang="en-US"/>
            <a:t>Twitter: @JoseHaroPeralta</a:t>
          </a:r>
        </a:p>
      </dgm:t>
    </dgm:pt>
    <dgm:pt modelId="{A759D5EF-0CE8-42C0-A329-300E94FC79A9}" type="parTrans" cxnId="{754BB13D-6B05-47CC-95C1-0B7C9E757AA0}">
      <dgm:prSet/>
      <dgm:spPr/>
      <dgm:t>
        <a:bodyPr/>
        <a:lstStyle/>
        <a:p>
          <a:endParaRPr lang="en-US"/>
        </a:p>
      </dgm:t>
    </dgm:pt>
    <dgm:pt modelId="{538A6423-843E-4C78-9162-16D058069380}" type="sibTrans" cxnId="{754BB13D-6B05-47CC-95C1-0B7C9E757AA0}">
      <dgm:prSet/>
      <dgm:spPr/>
      <dgm:t>
        <a:bodyPr/>
        <a:lstStyle/>
        <a:p>
          <a:endParaRPr lang="en-US"/>
        </a:p>
      </dgm:t>
    </dgm:pt>
    <dgm:pt modelId="{A098CF98-B547-41E5-A9EC-35B83A1C1DA0}">
      <dgm:prSet/>
      <dgm:spPr/>
      <dgm:t>
        <a:bodyPr/>
        <a:lstStyle/>
        <a:p>
          <a:r>
            <a:rPr lang="en-US"/>
            <a:t>GitHub: @abunuwas</a:t>
          </a:r>
        </a:p>
      </dgm:t>
    </dgm:pt>
    <dgm:pt modelId="{18601D16-AE8F-429C-BA84-3DDF652F0B30}" type="parTrans" cxnId="{1A1959A9-D726-4D71-927E-2B704C30DD6E}">
      <dgm:prSet/>
      <dgm:spPr/>
      <dgm:t>
        <a:bodyPr/>
        <a:lstStyle/>
        <a:p>
          <a:endParaRPr lang="en-US"/>
        </a:p>
      </dgm:t>
    </dgm:pt>
    <dgm:pt modelId="{3EC51338-D8B7-4727-990A-47D36DD2FF97}" type="sibTrans" cxnId="{1A1959A9-D726-4D71-927E-2B704C30DD6E}">
      <dgm:prSet/>
      <dgm:spPr/>
      <dgm:t>
        <a:bodyPr/>
        <a:lstStyle/>
        <a:p>
          <a:endParaRPr lang="en-US"/>
        </a:p>
      </dgm:t>
    </dgm:pt>
    <dgm:pt modelId="{2D3227E9-494E-4D4B-BC46-52C3AC09E8EA}">
      <dgm:prSet/>
      <dgm:spPr/>
      <dgm:t>
        <a:bodyPr/>
        <a:lstStyle/>
        <a:p>
          <a:r>
            <a:rPr lang="en-US" dirty="0"/>
            <a:t>Newsletter: https://</a:t>
          </a:r>
          <a:r>
            <a:rPr lang="en-US" dirty="0" err="1"/>
            <a:t>microapis.substack.com</a:t>
          </a:r>
          <a:endParaRPr lang="en-US" dirty="0"/>
        </a:p>
      </dgm:t>
    </dgm:pt>
    <dgm:pt modelId="{1B2B8FB9-2785-417F-9C86-0D595E5711D9}" type="parTrans" cxnId="{6334379F-95C0-4B39-BFD9-6F38AA4700DE}">
      <dgm:prSet/>
      <dgm:spPr/>
      <dgm:t>
        <a:bodyPr/>
        <a:lstStyle/>
        <a:p>
          <a:endParaRPr lang="en-US"/>
        </a:p>
      </dgm:t>
    </dgm:pt>
    <dgm:pt modelId="{5FC50543-02E4-4C8B-8BEF-2B9EAAE2BCC8}" type="sibTrans" cxnId="{6334379F-95C0-4B39-BFD9-6F38AA4700DE}">
      <dgm:prSet/>
      <dgm:spPr/>
      <dgm:t>
        <a:bodyPr/>
        <a:lstStyle/>
        <a:p>
          <a:endParaRPr lang="en-US"/>
        </a:p>
      </dgm:t>
    </dgm:pt>
    <dgm:pt modelId="{D760BD0D-1EC6-4BEB-8330-B9892C52C3F5}">
      <dgm:prSet/>
      <dgm:spPr/>
      <dgm:t>
        <a:bodyPr/>
        <a:lstStyle/>
        <a:p>
          <a:r>
            <a:rPr lang="en-US"/>
            <a:t>LinkedIn: https://www.linkedin.com/in/jose-haro-peralta/</a:t>
          </a:r>
        </a:p>
      </dgm:t>
    </dgm:pt>
    <dgm:pt modelId="{8156FDC8-1737-4D04-857C-1A514A544EAC}" type="parTrans" cxnId="{A2A2E97C-9A1F-4E72-A8E3-BA97A2625871}">
      <dgm:prSet/>
      <dgm:spPr/>
      <dgm:t>
        <a:bodyPr/>
        <a:lstStyle/>
        <a:p>
          <a:endParaRPr lang="en-US"/>
        </a:p>
      </dgm:t>
    </dgm:pt>
    <dgm:pt modelId="{F6E9F44A-2F7F-47E6-A08A-248BC0D873FA}" type="sibTrans" cxnId="{A2A2E97C-9A1F-4E72-A8E3-BA97A2625871}">
      <dgm:prSet/>
      <dgm:spPr/>
      <dgm:t>
        <a:bodyPr/>
        <a:lstStyle/>
        <a:p>
          <a:endParaRPr lang="en-US"/>
        </a:p>
      </dgm:t>
    </dgm:pt>
    <dgm:pt modelId="{1706EAD1-D546-1D49-941B-A2D551F917E5}" type="pres">
      <dgm:prSet presAssocID="{169711ED-070E-4744-82BC-F92354BA4C57}" presName="linear" presStyleCnt="0">
        <dgm:presLayoutVars>
          <dgm:animLvl val="lvl"/>
          <dgm:resizeHandles val="exact"/>
        </dgm:presLayoutVars>
      </dgm:prSet>
      <dgm:spPr/>
    </dgm:pt>
    <dgm:pt modelId="{87B18840-1ADD-8647-82FB-6BAC1215F67F}" type="pres">
      <dgm:prSet presAssocID="{7E510C7A-9BA9-426E-93C1-099FDD0526E4}" presName="parentText" presStyleLbl="node1" presStyleIdx="0" presStyleCnt="4">
        <dgm:presLayoutVars>
          <dgm:chMax val="0"/>
          <dgm:bulletEnabled val="1"/>
        </dgm:presLayoutVars>
      </dgm:prSet>
      <dgm:spPr/>
    </dgm:pt>
    <dgm:pt modelId="{6420AF8A-C0D4-5C4C-9EBA-6658609C207A}" type="pres">
      <dgm:prSet presAssocID="{538A6423-843E-4C78-9162-16D058069380}" presName="spacer" presStyleCnt="0"/>
      <dgm:spPr/>
    </dgm:pt>
    <dgm:pt modelId="{B1DB8C28-A099-2341-A207-2F76D9B2545E}" type="pres">
      <dgm:prSet presAssocID="{A098CF98-B547-41E5-A9EC-35B83A1C1DA0}" presName="parentText" presStyleLbl="node1" presStyleIdx="1" presStyleCnt="4" custLinFactNeighborX="-6197" custLinFactNeighborY="-27256">
        <dgm:presLayoutVars>
          <dgm:chMax val="0"/>
          <dgm:bulletEnabled val="1"/>
        </dgm:presLayoutVars>
      </dgm:prSet>
      <dgm:spPr/>
    </dgm:pt>
    <dgm:pt modelId="{EDBF698B-DEA2-FA43-8FCB-92A08ACED346}" type="pres">
      <dgm:prSet presAssocID="{3EC51338-D8B7-4727-990A-47D36DD2FF97}" presName="spacer" presStyleCnt="0"/>
      <dgm:spPr/>
    </dgm:pt>
    <dgm:pt modelId="{F2705C33-5CD2-5746-A8F8-F8A5C15622C0}" type="pres">
      <dgm:prSet presAssocID="{2D3227E9-494E-4D4B-BC46-52C3AC09E8EA}" presName="parentText" presStyleLbl="node1" presStyleIdx="2" presStyleCnt="4">
        <dgm:presLayoutVars>
          <dgm:chMax val="0"/>
          <dgm:bulletEnabled val="1"/>
        </dgm:presLayoutVars>
      </dgm:prSet>
      <dgm:spPr/>
    </dgm:pt>
    <dgm:pt modelId="{29FAD9E3-8775-4244-8B70-F0EFAF6EF0EA}" type="pres">
      <dgm:prSet presAssocID="{5FC50543-02E4-4C8B-8BEF-2B9EAAE2BCC8}" presName="spacer" presStyleCnt="0"/>
      <dgm:spPr/>
    </dgm:pt>
    <dgm:pt modelId="{5C209585-E2E6-3B46-8C36-7BDB3E0E1ABE}" type="pres">
      <dgm:prSet presAssocID="{D760BD0D-1EC6-4BEB-8330-B9892C52C3F5}" presName="parentText" presStyleLbl="node1" presStyleIdx="3" presStyleCnt="4">
        <dgm:presLayoutVars>
          <dgm:chMax val="0"/>
          <dgm:bulletEnabled val="1"/>
        </dgm:presLayoutVars>
      </dgm:prSet>
      <dgm:spPr/>
    </dgm:pt>
  </dgm:ptLst>
  <dgm:cxnLst>
    <dgm:cxn modelId="{D7FB2228-BAFA-D142-9314-80C5CB8B6A62}" type="presOf" srcId="{D760BD0D-1EC6-4BEB-8330-B9892C52C3F5}" destId="{5C209585-E2E6-3B46-8C36-7BDB3E0E1ABE}" srcOrd="0" destOrd="0" presId="urn:microsoft.com/office/officeart/2005/8/layout/vList2"/>
    <dgm:cxn modelId="{F61A9437-E6EB-0249-8B4B-A652E380D928}" type="presOf" srcId="{A098CF98-B547-41E5-A9EC-35B83A1C1DA0}" destId="{B1DB8C28-A099-2341-A207-2F76D9B2545E}" srcOrd="0" destOrd="0" presId="urn:microsoft.com/office/officeart/2005/8/layout/vList2"/>
    <dgm:cxn modelId="{754BB13D-6B05-47CC-95C1-0B7C9E757AA0}" srcId="{169711ED-070E-4744-82BC-F92354BA4C57}" destId="{7E510C7A-9BA9-426E-93C1-099FDD0526E4}" srcOrd="0" destOrd="0" parTransId="{A759D5EF-0CE8-42C0-A329-300E94FC79A9}" sibTransId="{538A6423-843E-4C78-9162-16D058069380}"/>
    <dgm:cxn modelId="{A2A2E97C-9A1F-4E72-A8E3-BA97A2625871}" srcId="{169711ED-070E-4744-82BC-F92354BA4C57}" destId="{D760BD0D-1EC6-4BEB-8330-B9892C52C3F5}" srcOrd="3" destOrd="0" parTransId="{8156FDC8-1737-4D04-857C-1A514A544EAC}" sibTransId="{F6E9F44A-2F7F-47E6-A08A-248BC0D873FA}"/>
    <dgm:cxn modelId="{6334379F-95C0-4B39-BFD9-6F38AA4700DE}" srcId="{169711ED-070E-4744-82BC-F92354BA4C57}" destId="{2D3227E9-494E-4D4B-BC46-52C3AC09E8EA}" srcOrd="2" destOrd="0" parTransId="{1B2B8FB9-2785-417F-9C86-0D595E5711D9}" sibTransId="{5FC50543-02E4-4C8B-8BEF-2B9EAAE2BCC8}"/>
    <dgm:cxn modelId="{1A1959A9-D726-4D71-927E-2B704C30DD6E}" srcId="{169711ED-070E-4744-82BC-F92354BA4C57}" destId="{A098CF98-B547-41E5-A9EC-35B83A1C1DA0}" srcOrd="1" destOrd="0" parTransId="{18601D16-AE8F-429C-BA84-3DDF652F0B30}" sibTransId="{3EC51338-D8B7-4727-990A-47D36DD2FF97}"/>
    <dgm:cxn modelId="{332205B4-F1FE-4747-98B6-BACFB4784058}" type="presOf" srcId="{2D3227E9-494E-4D4B-BC46-52C3AC09E8EA}" destId="{F2705C33-5CD2-5746-A8F8-F8A5C15622C0}" srcOrd="0" destOrd="0" presId="urn:microsoft.com/office/officeart/2005/8/layout/vList2"/>
    <dgm:cxn modelId="{6C42E5E0-D19C-0241-BDB1-7FB53E6AAC4C}" type="presOf" srcId="{7E510C7A-9BA9-426E-93C1-099FDD0526E4}" destId="{87B18840-1ADD-8647-82FB-6BAC1215F67F}" srcOrd="0" destOrd="0" presId="urn:microsoft.com/office/officeart/2005/8/layout/vList2"/>
    <dgm:cxn modelId="{051A8AF7-8BEA-CF42-A888-A7F3A3303EA9}" type="presOf" srcId="{169711ED-070E-4744-82BC-F92354BA4C57}" destId="{1706EAD1-D546-1D49-941B-A2D551F917E5}" srcOrd="0" destOrd="0" presId="urn:microsoft.com/office/officeart/2005/8/layout/vList2"/>
    <dgm:cxn modelId="{F9B5AAFC-0E04-8448-A92B-DBAF6BE0BD3D}" type="presParOf" srcId="{1706EAD1-D546-1D49-941B-A2D551F917E5}" destId="{87B18840-1ADD-8647-82FB-6BAC1215F67F}" srcOrd="0" destOrd="0" presId="urn:microsoft.com/office/officeart/2005/8/layout/vList2"/>
    <dgm:cxn modelId="{77B0661A-350A-5948-8CA6-C900BC930509}" type="presParOf" srcId="{1706EAD1-D546-1D49-941B-A2D551F917E5}" destId="{6420AF8A-C0D4-5C4C-9EBA-6658609C207A}" srcOrd="1" destOrd="0" presId="urn:microsoft.com/office/officeart/2005/8/layout/vList2"/>
    <dgm:cxn modelId="{3270BC34-E575-A84C-86FD-7F7B0AAC8B55}" type="presParOf" srcId="{1706EAD1-D546-1D49-941B-A2D551F917E5}" destId="{B1DB8C28-A099-2341-A207-2F76D9B2545E}" srcOrd="2" destOrd="0" presId="urn:microsoft.com/office/officeart/2005/8/layout/vList2"/>
    <dgm:cxn modelId="{5BD0F050-9E67-A64D-A8BD-B2836A57F596}" type="presParOf" srcId="{1706EAD1-D546-1D49-941B-A2D551F917E5}" destId="{EDBF698B-DEA2-FA43-8FCB-92A08ACED346}" srcOrd="3" destOrd="0" presId="urn:microsoft.com/office/officeart/2005/8/layout/vList2"/>
    <dgm:cxn modelId="{E8649A3C-05AA-8B4E-953A-7C198B5BDE56}" type="presParOf" srcId="{1706EAD1-D546-1D49-941B-A2D551F917E5}" destId="{F2705C33-5CD2-5746-A8F8-F8A5C15622C0}" srcOrd="4" destOrd="0" presId="urn:microsoft.com/office/officeart/2005/8/layout/vList2"/>
    <dgm:cxn modelId="{53CEF58B-F88B-C64F-A638-DC309293C207}" type="presParOf" srcId="{1706EAD1-D546-1D49-941B-A2D551F917E5}" destId="{29FAD9E3-8775-4244-8B70-F0EFAF6EF0EA}" srcOrd="5" destOrd="0" presId="urn:microsoft.com/office/officeart/2005/8/layout/vList2"/>
    <dgm:cxn modelId="{0302F183-7981-814F-AE02-4E382B55D411}" type="presParOf" srcId="{1706EAD1-D546-1D49-941B-A2D551F917E5}" destId="{5C209585-E2E6-3B46-8C36-7BDB3E0E1AB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18840-1ADD-8647-82FB-6BAC1215F67F}">
      <dsp:nvSpPr>
        <dsp:cNvPr id="0" name=""/>
        <dsp:cNvSpPr/>
      </dsp:nvSpPr>
      <dsp:spPr>
        <a:xfrm>
          <a:off x="0" y="397808"/>
          <a:ext cx="105156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Twitter: @JoseHaroPeralta</a:t>
          </a:r>
        </a:p>
      </dsp:txBody>
      <dsp:txXfrm>
        <a:off x="39809" y="437617"/>
        <a:ext cx="10435982" cy="735872"/>
      </dsp:txXfrm>
    </dsp:sp>
    <dsp:sp modelId="{B1DB8C28-A099-2341-A207-2F76D9B2545E}">
      <dsp:nvSpPr>
        <dsp:cNvPr id="0" name=""/>
        <dsp:cNvSpPr/>
      </dsp:nvSpPr>
      <dsp:spPr>
        <a:xfrm>
          <a:off x="0" y="1284529"/>
          <a:ext cx="105156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GitHub: @abunuwas</a:t>
          </a:r>
        </a:p>
      </dsp:txBody>
      <dsp:txXfrm>
        <a:off x="39809" y="1324338"/>
        <a:ext cx="10435982" cy="735872"/>
      </dsp:txXfrm>
    </dsp:sp>
    <dsp:sp modelId="{F2705C33-5CD2-5746-A8F8-F8A5C15622C0}">
      <dsp:nvSpPr>
        <dsp:cNvPr id="0" name=""/>
        <dsp:cNvSpPr/>
      </dsp:nvSpPr>
      <dsp:spPr>
        <a:xfrm>
          <a:off x="0" y="2224629"/>
          <a:ext cx="105156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Newsletter: https://</a:t>
          </a:r>
          <a:r>
            <a:rPr lang="en-US" sz="3400" kern="1200" dirty="0" err="1"/>
            <a:t>microapis.substack.com</a:t>
          </a:r>
          <a:endParaRPr lang="en-US" sz="3400" kern="1200" dirty="0"/>
        </a:p>
      </dsp:txBody>
      <dsp:txXfrm>
        <a:off x="39809" y="2264438"/>
        <a:ext cx="10435982" cy="735872"/>
      </dsp:txXfrm>
    </dsp:sp>
    <dsp:sp modelId="{5C209585-E2E6-3B46-8C36-7BDB3E0E1ABE}">
      <dsp:nvSpPr>
        <dsp:cNvPr id="0" name=""/>
        <dsp:cNvSpPr/>
      </dsp:nvSpPr>
      <dsp:spPr>
        <a:xfrm>
          <a:off x="0" y="3138039"/>
          <a:ext cx="105156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LinkedIn: https://www.linkedin.com/in/jose-haro-peralta/</a:t>
          </a:r>
        </a:p>
      </dsp:txBody>
      <dsp:txXfrm>
        <a:off x="39809" y="3177848"/>
        <a:ext cx="10435982" cy="73587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0EA0E8-6D35-5B48-ADD9-4A68D8BCF290}" type="datetimeFigureOut">
              <a:rPr lang="en-US" smtClean="0"/>
              <a:t>5/16/24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A2DD14-F042-CF45-A128-019937951C15}" type="slidenum">
              <a:rPr lang="en-US" smtClean="0"/>
              <a:t>‹#›</a:t>
            </a:fld>
            <a:endParaRPr lang="en-US"/>
          </a:p>
        </p:txBody>
      </p:sp>
    </p:spTree>
    <p:extLst>
      <p:ext uri="{BB962C8B-B14F-4D97-AF65-F5344CB8AC3E}">
        <p14:creationId xmlns:p14="http://schemas.microsoft.com/office/powerpoint/2010/main" val="2529880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2</a:t>
            </a:fld>
            <a:endParaRPr lang="en-US"/>
          </a:p>
        </p:txBody>
      </p:sp>
    </p:spTree>
    <p:extLst>
      <p:ext uri="{BB962C8B-B14F-4D97-AF65-F5344CB8AC3E}">
        <p14:creationId xmlns:p14="http://schemas.microsoft.com/office/powerpoint/2010/main" val="2621492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11</a:t>
            </a:fld>
            <a:endParaRPr lang="en-US"/>
          </a:p>
        </p:txBody>
      </p:sp>
    </p:spTree>
    <p:extLst>
      <p:ext uri="{BB962C8B-B14F-4D97-AF65-F5344CB8AC3E}">
        <p14:creationId xmlns:p14="http://schemas.microsoft.com/office/powerpoint/2010/main" val="20976319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101</a:t>
            </a:fld>
            <a:endParaRPr lang="en-US"/>
          </a:p>
        </p:txBody>
      </p:sp>
    </p:spTree>
    <p:extLst>
      <p:ext uri="{BB962C8B-B14F-4D97-AF65-F5344CB8AC3E}">
        <p14:creationId xmlns:p14="http://schemas.microsoft.com/office/powerpoint/2010/main" val="419891238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102</a:t>
            </a:fld>
            <a:endParaRPr lang="en-US"/>
          </a:p>
        </p:txBody>
      </p:sp>
    </p:spTree>
    <p:extLst>
      <p:ext uri="{BB962C8B-B14F-4D97-AF65-F5344CB8AC3E}">
        <p14:creationId xmlns:p14="http://schemas.microsoft.com/office/powerpoint/2010/main" val="24118051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103</a:t>
            </a:fld>
            <a:endParaRPr lang="en-US"/>
          </a:p>
        </p:txBody>
      </p:sp>
    </p:spTree>
    <p:extLst>
      <p:ext uri="{BB962C8B-B14F-4D97-AF65-F5344CB8AC3E}">
        <p14:creationId xmlns:p14="http://schemas.microsoft.com/office/powerpoint/2010/main" val="18931208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104</a:t>
            </a:fld>
            <a:endParaRPr lang="en-US"/>
          </a:p>
        </p:txBody>
      </p:sp>
    </p:spTree>
    <p:extLst>
      <p:ext uri="{BB962C8B-B14F-4D97-AF65-F5344CB8AC3E}">
        <p14:creationId xmlns:p14="http://schemas.microsoft.com/office/powerpoint/2010/main" val="17735660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105</a:t>
            </a:fld>
            <a:endParaRPr lang="en-US"/>
          </a:p>
        </p:txBody>
      </p:sp>
    </p:spTree>
    <p:extLst>
      <p:ext uri="{BB962C8B-B14F-4D97-AF65-F5344CB8AC3E}">
        <p14:creationId xmlns:p14="http://schemas.microsoft.com/office/powerpoint/2010/main" val="14457698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106</a:t>
            </a:fld>
            <a:endParaRPr lang="en-US"/>
          </a:p>
        </p:txBody>
      </p:sp>
    </p:spTree>
    <p:extLst>
      <p:ext uri="{BB962C8B-B14F-4D97-AF65-F5344CB8AC3E}">
        <p14:creationId xmlns:p14="http://schemas.microsoft.com/office/powerpoint/2010/main" val="213308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107</a:t>
            </a:fld>
            <a:endParaRPr lang="en-US"/>
          </a:p>
        </p:txBody>
      </p:sp>
    </p:spTree>
    <p:extLst>
      <p:ext uri="{BB962C8B-B14F-4D97-AF65-F5344CB8AC3E}">
        <p14:creationId xmlns:p14="http://schemas.microsoft.com/office/powerpoint/2010/main" val="10634392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108</a:t>
            </a:fld>
            <a:endParaRPr lang="en-US"/>
          </a:p>
        </p:txBody>
      </p:sp>
    </p:spTree>
    <p:extLst>
      <p:ext uri="{BB962C8B-B14F-4D97-AF65-F5344CB8AC3E}">
        <p14:creationId xmlns:p14="http://schemas.microsoft.com/office/powerpoint/2010/main" val="407647555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109</a:t>
            </a:fld>
            <a:endParaRPr lang="en-US"/>
          </a:p>
        </p:txBody>
      </p:sp>
    </p:spTree>
    <p:extLst>
      <p:ext uri="{BB962C8B-B14F-4D97-AF65-F5344CB8AC3E}">
        <p14:creationId xmlns:p14="http://schemas.microsoft.com/office/powerpoint/2010/main" val="37638187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110</a:t>
            </a:fld>
            <a:endParaRPr lang="en-US"/>
          </a:p>
        </p:txBody>
      </p:sp>
    </p:spTree>
    <p:extLst>
      <p:ext uri="{BB962C8B-B14F-4D97-AF65-F5344CB8AC3E}">
        <p14:creationId xmlns:p14="http://schemas.microsoft.com/office/powerpoint/2010/main" val="107958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12</a:t>
            </a:fld>
            <a:endParaRPr lang="en-US"/>
          </a:p>
        </p:txBody>
      </p:sp>
    </p:spTree>
    <p:extLst>
      <p:ext uri="{BB962C8B-B14F-4D97-AF65-F5344CB8AC3E}">
        <p14:creationId xmlns:p14="http://schemas.microsoft.com/office/powerpoint/2010/main" val="19642340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111</a:t>
            </a:fld>
            <a:endParaRPr lang="en-US"/>
          </a:p>
        </p:txBody>
      </p:sp>
    </p:spTree>
    <p:extLst>
      <p:ext uri="{BB962C8B-B14F-4D97-AF65-F5344CB8AC3E}">
        <p14:creationId xmlns:p14="http://schemas.microsoft.com/office/powerpoint/2010/main" val="6103862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112</a:t>
            </a:fld>
            <a:endParaRPr lang="en-US"/>
          </a:p>
        </p:txBody>
      </p:sp>
    </p:spTree>
    <p:extLst>
      <p:ext uri="{BB962C8B-B14F-4D97-AF65-F5344CB8AC3E}">
        <p14:creationId xmlns:p14="http://schemas.microsoft.com/office/powerpoint/2010/main" val="14352926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113</a:t>
            </a:fld>
            <a:endParaRPr lang="en-US"/>
          </a:p>
        </p:txBody>
      </p:sp>
    </p:spTree>
    <p:extLst>
      <p:ext uri="{BB962C8B-B14F-4D97-AF65-F5344CB8AC3E}">
        <p14:creationId xmlns:p14="http://schemas.microsoft.com/office/powerpoint/2010/main" val="4467839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114</a:t>
            </a:fld>
            <a:endParaRPr lang="en-US"/>
          </a:p>
        </p:txBody>
      </p:sp>
    </p:spTree>
    <p:extLst>
      <p:ext uri="{BB962C8B-B14F-4D97-AF65-F5344CB8AC3E}">
        <p14:creationId xmlns:p14="http://schemas.microsoft.com/office/powerpoint/2010/main" val="37493835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115</a:t>
            </a:fld>
            <a:endParaRPr lang="en-US"/>
          </a:p>
        </p:txBody>
      </p:sp>
    </p:spTree>
    <p:extLst>
      <p:ext uri="{BB962C8B-B14F-4D97-AF65-F5344CB8AC3E}">
        <p14:creationId xmlns:p14="http://schemas.microsoft.com/office/powerpoint/2010/main" val="96052019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116</a:t>
            </a:fld>
            <a:endParaRPr lang="en-US"/>
          </a:p>
        </p:txBody>
      </p:sp>
    </p:spTree>
    <p:extLst>
      <p:ext uri="{BB962C8B-B14F-4D97-AF65-F5344CB8AC3E}">
        <p14:creationId xmlns:p14="http://schemas.microsoft.com/office/powerpoint/2010/main" val="168647751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117</a:t>
            </a:fld>
            <a:endParaRPr lang="en-US"/>
          </a:p>
        </p:txBody>
      </p:sp>
    </p:spTree>
    <p:extLst>
      <p:ext uri="{BB962C8B-B14F-4D97-AF65-F5344CB8AC3E}">
        <p14:creationId xmlns:p14="http://schemas.microsoft.com/office/powerpoint/2010/main" val="413341998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118</a:t>
            </a:fld>
            <a:endParaRPr lang="en-US"/>
          </a:p>
        </p:txBody>
      </p:sp>
    </p:spTree>
    <p:extLst>
      <p:ext uri="{BB962C8B-B14F-4D97-AF65-F5344CB8AC3E}">
        <p14:creationId xmlns:p14="http://schemas.microsoft.com/office/powerpoint/2010/main" val="32749226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119</a:t>
            </a:fld>
            <a:endParaRPr lang="en-US"/>
          </a:p>
        </p:txBody>
      </p:sp>
    </p:spTree>
    <p:extLst>
      <p:ext uri="{BB962C8B-B14F-4D97-AF65-F5344CB8AC3E}">
        <p14:creationId xmlns:p14="http://schemas.microsoft.com/office/powerpoint/2010/main" val="1794397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120</a:t>
            </a:fld>
            <a:endParaRPr lang="en-US"/>
          </a:p>
        </p:txBody>
      </p:sp>
    </p:spTree>
    <p:extLst>
      <p:ext uri="{BB962C8B-B14F-4D97-AF65-F5344CB8AC3E}">
        <p14:creationId xmlns:p14="http://schemas.microsoft.com/office/powerpoint/2010/main" val="3707086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13</a:t>
            </a:fld>
            <a:endParaRPr lang="en-US"/>
          </a:p>
        </p:txBody>
      </p:sp>
    </p:spTree>
    <p:extLst>
      <p:ext uri="{BB962C8B-B14F-4D97-AF65-F5344CB8AC3E}">
        <p14:creationId xmlns:p14="http://schemas.microsoft.com/office/powerpoint/2010/main" val="92507001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121</a:t>
            </a:fld>
            <a:endParaRPr lang="en-US"/>
          </a:p>
        </p:txBody>
      </p:sp>
    </p:spTree>
    <p:extLst>
      <p:ext uri="{BB962C8B-B14F-4D97-AF65-F5344CB8AC3E}">
        <p14:creationId xmlns:p14="http://schemas.microsoft.com/office/powerpoint/2010/main" val="4132781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122</a:t>
            </a:fld>
            <a:endParaRPr lang="en-US"/>
          </a:p>
        </p:txBody>
      </p:sp>
    </p:spTree>
    <p:extLst>
      <p:ext uri="{BB962C8B-B14F-4D97-AF65-F5344CB8AC3E}">
        <p14:creationId xmlns:p14="http://schemas.microsoft.com/office/powerpoint/2010/main" val="1794397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123</a:t>
            </a:fld>
            <a:endParaRPr lang="en-US"/>
          </a:p>
        </p:txBody>
      </p:sp>
    </p:spTree>
    <p:extLst>
      <p:ext uri="{BB962C8B-B14F-4D97-AF65-F5344CB8AC3E}">
        <p14:creationId xmlns:p14="http://schemas.microsoft.com/office/powerpoint/2010/main" val="396613822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124</a:t>
            </a:fld>
            <a:endParaRPr lang="en-US"/>
          </a:p>
        </p:txBody>
      </p:sp>
    </p:spTree>
    <p:extLst>
      <p:ext uri="{BB962C8B-B14F-4D97-AF65-F5344CB8AC3E}">
        <p14:creationId xmlns:p14="http://schemas.microsoft.com/office/powerpoint/2010/main" val="234999180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125</a:t>
            </a:fld>
            <a:endParaRPr lang="en-US"/>
          </a:p>
        </p:txBody>
      </p:sp>
    </p:spTree>
    <p:extLst>
      <p:ext uri="{BB962C8B-B14F-4D97-AF65-F5344CB8AC3E}">
        <p14:creationId xmlns:p14="http://schemas.microsoft.com/office/powerpoint/2010/main" val="89266534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126</a:t>
            </a:fld>
            <a:endParaRPr lang="en-US"/>
          </a:p>
        </p:txBody>
      </p:sp>
    </p:spTree>
    <p:extLst>
      <p:ext uri="{BB962C8B-B14F-4D97-AF65-F5344CB8AC3E}">
        <p14:creationId xmlns:p14="http://schemas.microsoft.com/office/powerpoint/2010/main" val="88504712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127</a:t>
            </a:fld>
            <a:endParaRPr lang="en-US"/>
          </a:p>
        </p:txBody>
      </p:sp>
    </p:spTree>
    <p:extLst>
      <p:ext uri="{BB962C8B-B14F-4D97-AF65-F5344CB8AC3E}">
        <p14:creationId xmlns:p14="http://schemas.microsoft.com/office/powerpoint/2010/main" val="92099746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128</a:t>
            </a:fld>
            <a:endParaRPr lang="en-US"/>
          </a:p>
        </p:txBody>
      </p:sp>
    </p:spTree>
    <p:extLst>
      <p:ext uri="{BB962C8B-B14F-4D97-AF65-F5344CB8AC3E}">
        <p14:creationId xmlns:p14="http://schemas.microsoft.com/office/powerpoint/2010/main" val="402160377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129</a:t>
            </a:fld>
            <a:endParaRPr lang="en-US"/>
          </a:p>
        </p:txBody>
      </p:sp>
    </p:spTree>
    <p:extLst>
      <p:ext uri="{BB962C8B-B14F-4D97-AF65-F5344CB8AC3E}">
        <p14:creationId xmlns:p14="http://schemas.microsoft.com/office/powerpoint/2010/main" val="218653746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130</a:t>
            </a:fld>
            <a:endParaRPr lang="en-US"/>
          </a:p>
        </p:txBody>
      </p:sp>
    </p:spTree>
    <p:extLst>
      <p:ext uri="{BB962C8B-B14F-4D97-AF65-F5344CB8AC3E}">
        <p14:creationId xmlns:p14="http://schemas.microsoft.com/office/powerpoint/2010/main" val="1650498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14</a:t>
            </a:fld>
            <a:endParaRPr lang="en-US"/>
          </a:p>
        </p:txBody>
      </p:sp>
    </p:spTree>
    <p:extLst>
      <p:ext uri="{BB962C8B-B14F-4D97-AF65-F5344CB8AC3E}">
        <p14:creationId xmlns:p14="http://schemas.microsoft.com/office/powerpoint/2010/main" val="187759819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131</a:t>
            </a:fld>
            <a:endParaRPr lang="en-US"/>
          </a:p>
        </p:txBody>
      </p:sp>
    </p:spTree>
    <p:extLst>
      <p:ext uri="{BB962C8B-B14F-4D97-AF65-F5344CB8AC3E}">
        <p14:creationId xmlns:p14="http://schemas.microsoft.com/office/powerpoint/2010/main" val="358531724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132</a:t>
            </a:fld>
            <a:endParaRPr lang="en-US"/>
          </a:p>
        </p:txBody>
      </p:sp>
    </p:spTree>
    <p:extLst>
      <p:ext uri="{BB962C8B-B14F-4D97-AF65-F5344CB8AC3E}">
        <p14:creationId xmlns:p14="http://schemas.microsoft.com/office/powerpoint/2010/main" val="87384476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133</a:t>
            </a:fld>
            <a:endParaRPr lang="en-US"/>
          </a:p>
        </p:txBody>
      </p:sp>
    </p:spTree>
    <p:extLst>
      <p:ext uri="{BB962C8B-B14F-4D97-AF65-F5344CB8AC3E}">
        <p14:creationId xmlns:p14="http://schemas.microsoft.com/office/powerpoint/2010/main" val="27927055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134</a:t>
            </a:fld>
            <a:endParaRPr lang="en-US"/>
          </a:p>
        </p:txBody>
      </p:sp>
    </p:spTree>
    <p:extLst>
      <p:ext uri="{BB962C8B-B14F-4D97-AF65-F5344CB8AC3E}">
        <p14:creationId xmlns:p14="http://schemas.microsoft.com/office/powerpoint/2010/main" val="104070198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135</a:t>
            </a:fld>
            <a:endParaRPr lang="en-US"/>
          </a:p>
        </p:txBody>
      </p:sp>
    </p:spTree>
    <p:extLst>
      <p:ext uri="{BB962C8B-B14F-4D97-AF65-F5344CB8AC3E}">
        <p14:creationId xmlns:p14="http://schemas.microsoft.com/office/powerpoint/2010/main" val="248981189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136</a:t>
            </a:fld>
            <a:endParaRPr lang="en-US"/>
          </a:p>
        </p:txBody>
      </p:sp>
    </p:spTree>
    <p:extLst>
      <p:ext uri="{BB962C8B-B14F-4D97-AF65-F5344CB8AC3E}">
        <p14:creationId xmlns:p14="http://schemas.microsoft.com/office/powerpoint/2010/main" val="384865997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137</a:t>
            </a:fld>
            <a:endParaRPr lang="en-US"/>
          </a:p>
        </p:txBody>
      </p:sp>
    </p:spTree>
    <p:extLst>
      <p:ext uri="{BB962C8B-B14F-4D97-AF65-F5344CB8AC3E}">
        <p14:creationId xmlns:p14="http://schemas.microsoft.com/office/powerpoint/2010/main" val="154420337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138</a:t>
            </a:fld>
            <a:endParaRPr lang="en-US"/>
          </a:p>
        </p:txBody>
      </p:sp>
    </p:spTree>
    <p:extLst>
      <p:ext uri="{BB962C8B-B14F-4D97-AF65-F5344CB8AC3E}">
        <p14:creationId xmlns:p14="http://schemas.microsoft.com/office/powerpoint/2010/main" val="5334942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139</a:t>
            </a:fld>
            <a:endParaRPr lang="en-US"/>
          </a:p>
        </p:txBody>
      </p:sp>
    </p:spTree>
    <p:extLst>
      <p:ext uri="{BB962C8B-B14F-4D97-AF65-F5344CB8AC3E}">
        <p14:creationId xmlns:p14="http://schemas.microsoft.com/office/powerpoint/2010/main" val="288470648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140</a:t>
            </a:fld>
            <a:endParaRPr lang="en-US"/>
          </a:p>
        </p:txBody>
      </p:sp>
    </p:spTree>
    <p:extLst>
      <p:ext uri="{BB962C8B-B14F-4D97-AF65-F5344CB8AC3E}">
        <p14:creationId xmlns:p14="http://schemas.microsoft.com/office/powerpoint/2010/main" val="2246233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15</a:t>
            </a:fld>
            <a:endParaRPr lang="en-US"/>
          </a:p>
        </p:txBody>
      </p:sp>
    </p:spTree>
    <p:extLst>
      <p:ext uri="{BB962C8B-B14F-4D97-AF65-F5344CB8AC3E}">
        <p14:creationId xmlns:p14="http://schemas.microsoft.com/office/powerpoint/2010/main" val="47221599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141</a:t>
            </a:fld>
            <a:endParaRPr lang="en-US"/>
          </a:p>
        </p:txBody>
      </p:sp>
    </p:spTree>
    <p:extLst>
      <p:ext uri="{BB962C8B-B14F-4D97-AF65-F5344CB8AC3E}">
        <p14:creationId xmlns:p14="http://schemas.microsoft.com/office/powerpoint/2010/main" val="126243088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142</a:t>
            </a:fld>
            <a:endParaRPr lang="en-US"/>
          </a:p>
        </p:txBody>
      </p:sp>
    </p:spTree>
    <p:extLst>
      <p:ext uri="{BB962C8B-B14F-4D97-AF65-F5344CB8AC3E}">
        <p14:creationId xmlns:p14="http://schemas.microsoft.com/office/powerpoint/2010/main" val="87673867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143</a:t>
            </a:fld>
            <a:endParaRPr lang="en-US"/>
          </a:p>
        </p:txBody>
      </p:sp>
    </p:spTree>
    <p:extLst>
      <p:ext uri="{BB962C8B-B14F-4D97-AF65-F5344CB8AC3E}">
        <p14:creationId xmlns:p14="http://schemas.microsoft.com/office/powerpoint/2010/main" val="150373050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144</a:t>
            </a:fld>
            <a:endParaRPr lang="en-US"/>
          </a:p>
        </p:txBody>
      </p:sp>
    </p:spTree>
    <p:extLst>
      <p:ext uri="{BB962C8B-B14F-4D97-AF65-F5344CB8AC3E}">
        <p14:creationId xmlns:p14="http://schemas.microsoft.com/office/powerpoint/2010/main" val="384387555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145</a:t>
            </a:fld>
            <a:endParaRPr lang="en-US"/>
          </a:p>
        </p:txBody>
      </p:sp>
    </p:spTree>
    <p:extLst>
      <p:ext uri="{BB962C8B-B14F-4D97-AF65-F5344CB8AC3E}">
        <p14:creationId xmlns:p14="http://schemas.microsoft.com/office/powerpoint/2010/main" val="229126742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146</a:t>
            </a:fld>
            <a:endParaRPr lang="en-US"/>
          </a:p>
        </p:txBody>
      </p:sp>
    </p:spTree>
    <p:extLst>
      <p:ext uri="{BB962C8B-B14F-4D97-AF65-F5344CB8AC3E}">
        <p14:creationId xmlns:p14="http://schemas.microsoft.com/office/powerpoint/2010/main" val="96824306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147</a:t>
            </a:fld>
            <a:endParaRPr lang="en-US"/>
          </a:p>
        </p:txBody>
      </p:sp>
    </p:spTree>
    <p:extLst>
      <p:ext uri="{BB962C8B-B14F-4D97-AF65-F5344CB8AC3E}">
        <p14:creationId xmlns:p14="http://schemas.microsoft.com/office/powerpoint/2010/main" val="132723524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148</a:t>
            </a:fld>
            <a:endParaRPr lang="en-US"/>
          </a:p>
        </p:txBody>
      </p:sp>
    </p:spTree>
    <p:extLst>
      <p:ext uri="{BB962C8B-B14F-4D97-AF65-F5344CB8AC3E}">
        <p14:creationId xmlns:p14="http://schemas.microsoft.com/office/powerpoint/2010/main" val="264700617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149</a:t>
            </a:fld>
            <a:endParaRPr lang="en-US"/>
          </a:p>
        </p:txBody>
      </p:sp>
    </p:spTree>
    <p:extLst>
      <p:ext uri="{BB962C8B-B14F-4D97-AF65-F5344CB8AC3E}">
        <p14:creationId xmlns:p14="http://schemas.microsoft.com/office/powerpoint/2010/main" val="2356169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150</a:t>
            </a:fld>
            <a:endParaRPr lang="en-US"/>
          </a:p>
        </p:txBody>
      </p:sp>
    </p:spTree>
    <p:extLst>
      <p:ext uri="{BB962C8B-B14F-4D97-AF65-F5344CB8AC3E}">
        <p14:creationId xmlns:p14="http://schemas.microsoft.com/office/powerpoint/2010/main" val="3148021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16</a:t>
            </a:fld>
            <a:endParaRPr lang="en-US"/>
          </a:p>
        </p:txBody>
      </p:sp>
    </p:spTree>
    <p:extLst>
      <p:ext uri="{BB962C8B-B14F-4D97-AF65-F5344CB8AC3E}">
        <p14:creationId xmlns:p14="http://schemas.microsoft.com/office/powerpoint/2010/main" val="289892590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151</a:t>
            </a:fld>
            <a:endParaRPr lang="en-US"/>
          </a:p>
        </p:txBody>
      </p:sp>
    </p:spTree>
    <p:extLst>
      <p:ext uri="{BB962C8B-B14F-4D97-AF65-F5344CB8AC3E}">
        <p14:creationId xmlns:p14="http://schemas.microsoft.com/office/powerpoint/2010/main" val="187677669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152</a:t>
            </a:fld>
            <a:endParaRPr lang="en-US"/>
          </a:p>
        </p:txBody>
      </p:sp>
    </p:spTree>
    <p:extLst>
      <p:ext uri="{BB962C8B-B14F-4D97-AF65-F5344CB8AC3E}">
        <p14:creationId xmlns:p14="http://schemas.microsoft.com/office/powerpoint/2010/main" val="297842368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153</a:t>
            </a:fld>
            <a:endParaRPr lang="en-US"/>
          </a:p>
        </p:txBody>
      </p:sp>
    </p:spTree>
    <p:extLst>
      <p:ext uri="{BB962C8B-B14F-4D97-AF65-F5344CB8AC3E}">
        <p14:creationId xmlns:p14="http://schemas.microsoft.com/office/powerpoint/2010/main" val="421623455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154</a:t>
            </a:fld>
            <a:endParaRPr lang="en-US"/>
          </a:p>
        </p:txBody>
      </p:sp>
    </p:spTree>
    <p:extLst>
      <p:ext uri="{BB962C8B-B14F-4D97-AF65-F5344CB8AC3E}">
        <p14:creationId xmlns:p14="http://schemas.microsoft.com/office/powerpoint/2010/main" val="316299536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155</a:t>
            </a:fld>
            <a:endParaRPr lang="en-US"/>
          </a:p>
        </p:txBody>
      </p:sp>
    </p:spTree>
    <p:extLst>
      <p:ext uri="{BB962C8B-B14F-4D97-AF65-F5344CB8AC3E}">
        <p14:creationId xmlns:p14="http://schemas.microsoft.com/office/powerpoint/2010/main" val="124360779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156</a:t>
            </a:fld>
            <a:endParaRPr lang="en-US"/>
          </a:p>
        </p:txBody>
      </p:sp>
    </p:spTree>
    <p:extLst>
      <p:ext uri="{BB962C8B-B14F-4D97-AF65-F5344CB8AC3E}">
        <p14:creationId xmlns:p14="http://schemas.microsoft.com/office/powerpoint/2010/main" val="82895633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157</a:t>
            </a:fld>
            <a:endParaRPr lang="en-US"/>
          </a:p>
        </p:txBody>
      </p:sp>
    </p:spTree>
    <p:extLst>
      <p:ext uri="{BB962C8B-B14F-4D97-AF65-F5344CB8AC3E}">
        <p14:creationId xmlns:p14="http://schemas.microsoft.com/office/powerpoint/2010/main" val="27486748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158</a:t>
            </a:fld>
            <a:endParaRPr lang="en-US"/>
          </a:p>
        </p:txBody>
      </p:sp>
    </p:spTree>
    <p:extLst>
      <p:ext uri="{BB962C8B-B14F-4D97-AF65-F5344CB8AC3E}">
        <p14:creationId xmlns:p14="http://schemas.microsoft.com/office/powerpoint/2010/main" val="407501880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159</a:t>
            </a:fld>
            <a:endParaRPr lang="en-US"/>
          </a:p>
        </p:txBody>
      </p:sp>
    </p:spTree>
    <p:extLst>
      <p:ext uri="{BB962C8B-B14F-4D97-AF65-F5344CB8AC3E}">
        <p14:creationId xmlns:p14="http://schemas.microsoft.com/office/powerpoint/2010/main" val="1210895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9469E7-E031-4D41-AFBB-E26C50858B84}" type="slidenum">
              <a:rPr lang="en-US" smtClean="0"/>
              <a:t>160</a:t>
            </a:fld>
            <a:endParaRPr lang="en-US"/>
          </a:p>
        </p:txBody>
      </p:sp>
    </p:spTree>
    <p:extLst>
      <p:ext uri="{BB962C8B-B14F-4D97-AF65-F5344CB8AC3E}">
        <p14:creationId xmlns:p14="http://schemas.microsoft.com/office/powerpoint/2010/main" val="3910253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17</a:t>
            </a:fld>
            <a:endParaRPr lang="en-US"/>
          </a:p>
        </p:txBody>
      </p:sp>
    </p:spTree>
    <p:extLst>
      <p:ext uri="{BB962C8B-B14F-4D97-AF65-F5344CB8AC3E}">
        <p14:creationId xmlns:p14="http://schemas.microsoft.com/office/powerpoint/2010/main" val="4038176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18</a:t>
            </a:fld>
            <a:endParaRPr lang="en-US"/>
          </a:p>
        </p:txBody>
      </p:sp>
    </p:spTree>
    <p:extLst>
      <p:ext uri="{BB962C8B-B14F-4D97-AF65-F5344CB8AC3E}">
        <p14:creationId xmlns:p14="http://schemas.microsoft.com/office/powerpoint/2010/main" val="1058088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19</a:t>
            </a:fld>
            <a:endParaRPr lang="en-US"/>
          </a:p>
        </p:txBody>
      </p:sp>
    </p:spTree>
    <p:extLst>
      <p:ext uri="{BB962C8B-B14F-4D97-AF65-F5344CB8AC3E}">
        <p14:creationId xmlns:p14="http://schemas.microsoft.com/office/powerpoint/2010/main" val="3927867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20</a:t>
            </a:fld>
            <a:endParaRPr lang="en-US"/>
          </a:p>
        </p:txBody>
      </p:sp>
    </p:spTree>
    <p:extLst>
      <p:ext uri="{BB962C8B-B14F-4D97-AF65-F5344CB8AC3E}">
        <p14:creationId xmlns:p14="http://schemas.microsoft.com/office/powerpoint/2010/main" val="1506863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3</a:t>
            </a:fld>
            <a:endParaRPr lang="en-US"/>
          </a:p>
        </p:txBody>
      </p:sp>
    </p:spTree>
    <p:extLst>
      <p:ext uri="{BB962C8B-B14F-4D97-AF65-F5344CB8AC3E}">
        <p14:creationId xmlns:p14="http://schemas.microsoft.com/office/powerpoint/2010/main" val="3816269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21</a:t>
            </a:fld>
            <a:endParaRPr lang="en-US"/>
          </a:p>
        </p:txBody>
      </p:sp>
    </p:spTree>
    <p:extLst>
      <p:ext uri="{BB962C8B-B14F-4D97-AF65-F5344CB8AC3E}">
        <p14:creationId xmlns:p14="http://schemas.microsoft.com/office/powerpoint/2010/main" val="3615879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22</a:t>
            </a:fld>
            <a:endParaRPr lang="en-US"/>
          </a:p>
        </p:txBody>
      </p:sp>
    </p:spTree>
    <p:extLst>
      <p:ext uri="{BB962C8B-B14F-4D97-AF65-F5344CB8AC3E}">
        <p14:creationId xmlns:p14="http://schemas.microsoft.com/office/powerpoint/2010/main" val="2283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23</a:t>
            </a:fld>
            <a:endParaRPr lang="en-US"/>
          </a:p>
        </p:txBody>
      </p:sp>
    </p:spTree>
    <p:extLst>
      <p:ext uri="{BB962C8B-B14F-4D97-AF65-F5344CB8AC3E}">
        <p14:creationId xmlns:p14="http://schemas.microsoft.com/office/powerpoint/2010/main" val="4232485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24</a:t>
            </a:fld>
            <a:endParaRPr lang="en-US"/>
          </a:p>
        </p:txBody>
      </p:sp>
    </p:spTree>
    <p:extLst>
      <p:ext uri="{BB962C8B-B14F-4D97-AF65-F5344CB8AC3E}">
        <p14:creationId xmlns:p14="http://schemas.microsoft.com/office/powerpoint/2010/main" val="870090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25</a:t>
            </a:fld>
            <a:endParaRPr lang="en-US"/>
          </a:p>
        </p:txBody>
      </p:sp>
    </p:spTree>
    <p:extLst>
      <p:ext uri="{BB962C8B-B14F-4D97-AF65-F5344CB8AC3E}">
        <p14:creationId xmlns:p14="http://schemas.microsoft.com/office/powerpoint/2010/main" val="3752574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26</a:t>
            </a:fld>
            <a:endParaRPr lang="en-US"/>
          </a:p>
        </p:txBody>
      </p:sp>
    </p:spTree>
    <p:extLst>
      <p:ext uri="{BB962C8B-B14F-4D97-AF65-F5344CB8AC3E}">
        <p14:creationId xmlns:p14="http://schemas.microsoft.com/office/powerpoint/2010/main" val="4146953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27</a:t>
            </a:fld>
            <a:endParaRPr lang="en-US"/>
          </a:p>
        </p:txBody>
      </p:sp>
    </p:spTree>
    <p:extLst>
      <p:ext uri="{BB962C8B-B14F-4D97-AF65-F5344CB8AC3E}">
        <p14:creationId xmlns:p14="http://schemas.microsoft.com/office/powerpoint/2010/main" val="1431690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28</a:t>
            </a:fld>
            <a:endParaRPr lang="en-US"/>
          </a:p>
        </p:txBody>
      </p:sp>
    </p:spTree>
    <p:extLst>
      <p:ext uri="{BB962C8B-B14F-4D97-AF65-F5344CB8AC3E}">
        <p14:creationId xmlns:p14="http://schemas.microsoft.com/office/powerpoint/2010/main" val="865539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29</a:t>
            </a:fld>
            <a:endParaRPr lang="en-US"/>
          </a:p>
        </p:txBody>
      </p:sp>
    </p:spTree>
    <p:extLst>
      <p:ext uri="{BB962C8B-B14F-4D97-AF65-F5344CB8AC3E}">
        <p14:creationId xmlns:p14="http://schemas.microsoft.com/office/powerpoint/2010/main" val="38842795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30</a:t>
            </a:fld>
            <a:endParaRPr lang="en-US"/>
          </a:p>
        </p:txBody>
      </p:sp>
    </p:spTree>
    <p:extLst>
      <p:ext uri="{BB962C8B-B14F-4D97-AF65-F5344CB8AC3E}">
        <p14:creationId xmlns:p14="http://schemas.microsoft.com/office/powerpoint/2010/main" val="766880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4</a:t>
            </a:fld>
            <a:endParaRPr lang="en-US"/>
          </a:p>
        </p:txBody>
      </p:sp>
    </p:spTree>
    <p:extLst>
      <p:ext uri="{BB962C8B-B14F-4D97-AF65-F5344CB8AC3E}">
        <p14:creationId xmlns:p14="http://schemas.microsoft.com/office/powerpoint/2010/main" val="3922347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31</a:t>
            </a:fld>
            <a:endParaRPr lang="en-US"/>
          </a:p>
        </p:txBody>
      </p:sp>
    </p:spTree>
    <p:extLst>
      <p:ext uri="{BB962C8B-B14F-4D97-AF65-F5344CB8AC3E}">
        <p14:creationId xmlns:p14="http://schemas.microsoft.com/office/powerpoint/2010/main" val="3881214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32</a:t>
            </a:fld>
            <a:endParaRPr lang="en-US"/>
          </a:p>
        </p:txBody>
      </p:sp>
    </p:spTree>
    <p:extLst>
      <p:ext uri="{BB962C8B-B14F-4D97-AF65-F5344CB8AC3E}">
        <p14:creationId xmlns:p14="http://schemas.microsoft.com/office/powerpoint/2010/main" val="1708999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33</a:t>
            </a:fld>
            <a:endParaRPr lang="en-US"/>
          </a:p>
        </p:txBody>
      </p:sp>
    </p:spTree>
    <p:extLst>
      <p:ext uri="{BB962C8B-B14F-4D97-AF65-F5344CB8AC3E}">
        <p14:creationId xmlns:p14="http://schemas.microsoft.com/office/powerpoint/2010/main" val="2824454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34</a:t>
            </a:fld>
            <a:endParaRPr lang="en-US"/>
          </a:p>
        </p:txBody>
      </p:sp>
    </p:spTree>
    <p:extLst>
      <p:ext uri="{BB962C8B-B14F-4D97-AF65-F5344CB8AC3E}">
        <p14:creationId xmlns:p14="http://schemas.microsoft.com/office/powerpoint/2010/main" val="1463630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35</a:t>
            </a:fld>
            <a:endParaRPr lang="en-US"/>
          </a:p>
        </p:txBody>
      </p:sp>
    </p:spTree>
    <p:extLst>
      <p:ext uri="{BB962C8B-B14F-4D97-AF65-F5344CB8AC3E}">
        <p14:creationId xmlns:p14="http://schemas.microsoft.com/office/powerpoint/2010/main" val="1715855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36</a:t>
            </a:fld>
            <a:endParaRPr lang="en-US"/>
          </a:p>
        </p:txBody>
      </p:sp>
    </p:spTree>
    <p:extLst>
      <p:ext uri="{BB962C8B-B14F-4D97-AF65-F5344CB8AC3E}">
        <p14:creationId xmlns:p14="http://schemas.microsoft.com/office/powerpoint/2010/main" val="16205838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37</a:t>
            </a:fld>
            <a:endParaRPr lang="en-US"/>
          </a:p>
        </p:txBody>
      </p:sp>
    </p:spTree>
    <p:extLst>
      <p:ext uri="{BB962C8B-B14F-4D97-AF65-F5344CB8AC3E}">
        <p14:creationId xmlns:p14="http://schemas.microsoft.com/office/powerpoint/2010/main" val="1278189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38</a:t>
            </a:fld>
            <a:endParaRPr lang="en-US"/>
          </a:p>
        </p:txBody>
      </p:sp>
    </p:spTree>
    <p:extLst>
      <p:ext uri="{BB962C8B-B14F-4D97-AF65-F5344CB8AC3E}">
        <p14:creationId xmlns:p14="http://schemas.microsoft.com/office/powerpoint/2010/main" val="10170335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39</a:t>
            </a:fld>
            <a:endParaRPr lang="en-US"/>
          </a:p>
        </p:txBody>
      </p:sp>
    </p:spTree>
    <p:extLst>
      <p:ext uri="{BB962C8B-B14F-4D97-AF65-F5344CB8AC3E}">
        <p14:creationId xmlns:p14="http://schemas.microsoft.com/office/powerpoint/2010/main" val="18569052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40</a:t>
            </a:fld>
            <a:endParaRPr lang="en-US"/>
          </a:p>
        </p:txBody>
      </p:sp>
    </p:spTree>
    <p:extLst>
      <p:ext uri="{BB962C8B-B14F-4D97-AF65-F5344CB8AC3E}">
        <p14:creationId xmlns:p14="http://schemas.microsoft.com/office/powerpoint/2010/main" val="1455788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5</a:t>
            </a:fld>
            <a:endParaRPr lang="en-US"/>
          </a:p>
        </p:txBody>
      </p:sp>
    </p:spTree>
    <p:extLst>
      <p:ext uri="{BB962C8B-B14F-4D97-AF65-F5344CB8AC3E}">
        <p14:creationId xmlns:p14="http://schemas.microsoft.com/office/powerpoint/2010/main" val="2935119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41</a:t>
            </a:fld>
            <a:endParaRPr lang="en-US"/>
          </a:p>
        </p:txBody>
      </p:sp>
    </p:spTree>
    <p:extLst>
      <p:ext uri="{BB962C8B-B14F-4D97-AF65-F5344CB8AC3E}">
        <p14:creationId xmlns:p14="http://schemas.microsoft.com/office/powerpoint/2010/main" val="10802509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42</a:t>
            </a:fld>
            <a:endParaRPr lang="en-US"/>
          </a:p>
        </p:txBody>
      </p:sp>
    </p:spTree>
    <p:extLst>
      <p:ext uri="{BB962C8B-B14F-4D97-AF65-F5344CB8AC3E}">
        <p14:creationId xmlns:p14="http://schemas.microsoft.com/office/powerpoint/2010/main" val="22375769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43</a:t>
            </a:fld>
            <a:endParaRPr lang="en-US"/>
          </a:p>
        </p:txBody>
      </p:sp>
    </p:spTree>
    <p:extLst>
      <p:ext uri="{BB962C8B-B14F-4D97-AF65-F5344CB8AC3E}">
        <p14:creationId xmlns:p14="http://schemas.microsoft.com/office/powerpoint/2010/main" val="23045250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44</a:t>
            </a:fld>
            <a:endParaRPr lang="en-US"/>
          </a:p>
        </p:txBody>
      </p:sp>
    </p:spTree>
    <p:extLst>
      <p:ext uri="{BB962C8B-B14F-4D97-AF65-F5344CB8AC3E}">
        <p14:creationId xmlns:p14="http://schemas.microsoft.com/office/powerpoint/2010/main" val="2095450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45</a:t>
            </a:fld>
            <a:endParaRPr lang="en-US"/>
          </a:p>
        </p:txBody>
      </p:sp>
    </p:spTree>
    <p:extLst>
      <p:ext uri="{BB962C8B-B14F-4D97-AF65-F5344CB8AC3E}">
        <p14:creationId xmlns:p14="http://schemas.microsoft.com/office/powerpoint/2010/main" val="1237448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46</a:t>
            </a:fld>
            <a:endParaRPr lang="en-US"/>
          </a:p>
        </p:txBody>
      </p:sp>
    </p:spTree>
    <p:extLst>
      <p:ext uri="{BB962C8B-B14F-4D97-AF65-F5344CB8AC3E}">
        <p14:creationId xmlns:p14="http://schemas.microsoft.com/office/powerpoint/2010/main" val="2812126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47</a:t>
            </a:fld>
            <a:endParaRPr lang="en-US"/>
          </a:p>
        </p:txBody>
      </p:sp>
    </p:spTree>
    <p:extLst>
      <p:ext uri="{BB962C8B-B14F-4D97-AF65-F5344CB8AC3E}">
        <p14:creationId xmlns:p14="http://schemas.microsoft.com/office/powerpoint/2010/main" val="37318354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48</a:t>
            </a:fld>
            <a:endParaRPr lang="en-US"/>
          </a:p>
        </p:txBody>
      </p:sp>
    </p:spTree>
    <p:extLst>
      <p:ext uri="{BB962C8B-B14F-4D97-AF65-F5344CB8AC3E}">
        <p14:creationId xmlns:p14="http://schemas.microsoft.com/office/powerpoint/2010/main" val="7960860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49</a:t>
            </a:fld>
            <a:endParaRPr lang="en-US"/>
          </a:p>
        </p:txBody>
      </p:sp>
    </p:spTree>
    <p:extLst>
      <p:ext uri="{BB962C8B-B14F-4D97-AF65-F5344CB8AC3E}">
        <p14:creationId xmlns:p14="http://schemas.microsoft.com/office/powerpoint/2010/main" val="39479889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50</a:t>
            </a:fld>
            <a:endParaRPr lang="en-US"/>
          </a:p>
        </p:txBody>
      </p:sp>
    </p:spTree>
    <p:extLst>
      <p:ext uri="{BB962C8B-B14F-4D97-AF65-F5344CB8AC3E}">
        <p14:creationId xmlns:p14="http://schemas.microsoft.com/office/powerpoint/2010/main" val="3514498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6</a:t>
            </a:fld>
            <a:endParaRPr lang="en-US"/>
          </a:p>
        </p:txBody>
      </p:sp>
    </p:spTree>
    <p:extLst>
      <p:ext uri="{BB962C8B-B14F-4D97-AF65-F5344CB8AC3E}">
        <p14:creationId xmlns:p14="http://schemas.microsoft.com/office/powerpoint/2010/main" val="40336031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51</a:t>
            </a:fld>
            <a:endParaRPr lang="en-US"/>
          </a:p>
        </p:txBody>
      </p:sp>
    </p:spTree>
    <p:extLst>
      <p:ext uri="{BB962C8B-B14F-4D97-AF65-F5344CB8AC3E}">
        <p14:creationId xmlns:p14="http://schemas.microsoft.com/office/powerpoint/2010/main" val="27644615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52</a:t>
            </a:fld>
            <a:endParaRPr lang="en-US"/>
          </a:p>
        </p:txBody>
      </p:sp>
    </p:spTree>
    <p:extLst>
      <p:ext uri="{BB962C8B-B14F-4D97-AF65-F5344CB8AC3E}">
        <p14:creationId xmlns:p14="http://schemas.microsoft.com/office/powerpoint/2010/main" val="40242716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53</a:t>
            </a:fld>
            <a:endParaRPr lang="en-US"/>
          </a:p>
        </p:txBody>
      </p:sp>
    </p:spTree>
    <p:extLst>
      <p:ext uri="{BB962C8B-B14F-4D97-AF65-F5344CB8AC3E}">
        <p14:creationId xmlns:p14="http://schemas.microsoft.com/office/powerpoint/2010/main" val="27271485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54</a:t>
            </a:fld>
            <a:endParaRPr lang="en-US"/>
          </a:p>
        </p:txBody>
      </p:sp>
    </p:spTree>
    <p:extLst>
      <p:ext uri="{BB962C8B-B14F-4D97-AF65-F5344CB8AC3E}">
        <p14:creationId xmlns:p14="http://schemas.microsoft.com/office/powerpoint/2010/main" val="9231749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55</a:t>
            </a:fld>
            <a:endParaRPr lang="en-US"/>
          </a:p>
        </p:txBody>
      </p:sp>
    </p:spTree>
    <p:extLst>
      <p:ext uri="{BB962C8B-B14F-4D97-AF65-F5344CB8AC3E}">
        <p14:creationId xmlns:p14="http://schemas.microsoft.com/office/powerpoint/2010/main" val="446555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56</a:t>
            </a:fld>
            <a:endParaRPr lang="en-US"/>
          </a:p>
        </p:txBody>
      </p:sp>
    </p:spTree>
    <p:extLst>
      <p:ext uri="{BB962C8B-B14F-4D97-AF65-F5344CB8AC3E}">
        <p14:creationId xmlns:p14="http://schemas.microsoft.com/office/powerpoint/2010/main" val="13009101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57</a:t>
            </a:fld>
            <a:endParaRPr lang="en-US"/>
          </a:p>
        </p:txBody>
      </p:sp>
    </p:spTree>
    <p:extLst>
      <p:ext uri="{BB962C8B-B14F-4D97-AF65-F5344CB8AC3E}">
        <p14:creationId xmlns:p14="http://schemas.microsoft.com/office/powerpoint/2010/main" val="14308759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58</a:t>
            </a:fld>
            <a:endParaRPr lang="en-US"/>
          </a:p>
        </p:txBody>
      </p:sp>
    </p:spTree>
    <p:extLst>
      <p:ext uri="{BB962C8B-B14F-4D97-AF65-F5344CB8AC3E}">
        <p14:creationId xmlns:p14="http://schemas.microsoft.com/office/powerpoint/2010/main" val="17935168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59</a:t>
            </a:fld>
            <a:endParaRPr lang="en-US"/>
          </a:p>
        </p:txBody>
      </p:sp>
    </p:spTree>
    <p:extLst>
      <p:ext uri="{BB962C8B-B14F-4D97-AF65-F5344CB8AC3E}">
        <p14:creationId xmlns:p14="http://schemas.microsoft.com/office/powerpoint/2010/main" val="34683374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60</a:t>
            </a:fld>
            <a:endParaRPr lang="en-US"/>
          </a:p>
        </p:txBody>
      </p:sp>
    </p:spTree>
    <p:extLst>
      <p:ext uri="{BB962C8B-B14F-4D97-AF65-F5344CB8AC3E}">
        <p14:creationId xmlns:p14="http://schemas.microsoft.com/office/powerpoint/2010/main" val="328196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7</a:t>
            </a:fld>
            <a:endParaRPr lang="en-US"/>
          </a:p>
        </p:txBody>
      </p:sp>
    </p:spTree>
    <p:extLst>
      <p:ext uri="{BB962C8B-B14F-4D97-AF65-F5344CB8AC3E}">
        <p14:creationId xmlns:p14="http://schemas.microsoft.com/office/powerpoint/2010/main" val="737223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61</a:t>
            </a:fld>
            <a:endParaRPr lang="en-US"/>
          </a:p>
        </p:txBody>
      </p:sp>
    </p:spTree>
    <p:extLst>
      <p:ext uri="{BB962C8B-B14F-4D97-AF65-F5344CB8AC3E}">
        <p14:creationId xmlns:p14="http://schemas.microsoft.com/office/powerpoint/2010/main" val="7120032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62</a:t>
            </a:fld>
            <a:endParaRPr lang="en-US"/>
          </a:p>
        </p:txBody>
      </p:sp>
    </p:spTree>
    <p:extLst>
      <p:ext uri="{BB962C8B-B14F-4D97-AF65-F5344CB8AC3E}">
        <p14:creationId xmlns:p14="http://schemas.microsoft.com/office/powerpoint/2010/main" val="30683963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63</a:t>
            </a:fld>
            <a:endParaRPr lang="en-US"/>
          </a:p>
        </p:txBody>
      </p:sp>
    </p:spTree>
    <p:extLst>
      <p:ext uri="{BB962C8B-B14F-4D97-AF65-F5344CB8AC3E}">
        <p14:creationId xmlns:p14="http://schemas.microsoft.com/office/powerpoint/2010/main" val="7369311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64</a:t>
            </a:fld>
            <a:endParaRPr lang="en-US"/>
          </a:p>
        </p:txBody>
      </p:sp>
    </p:spTree>
    <p:extLst>
      <p:ext uri="{BB962C8B-B14F-4D97-AF65-F5344CB8AC3E}">
        <p14:creationId xmlns:p14="http://schemas.microsoft.com/office/powerpoint/2010/main" val="14710771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65</a:t>
            </a:fld>
            <a:endParaRPr lang="en-US"/>
          </a:p>
        </p:txBody>
      </p:sp>
    </p:spTree>
    <p:extLst>
      <p:ext uri="{BB962C8B-B14F-4D97-AF65-F5344CB8AC3E}">
        <p14:creationId xmlns:p14="http://schemas.microsoft.com/office/powerpoint/2010/main" val="21223813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66</a:t>
            </a:fld>
            <a:endParaRPr lang="en-US"/>
          </a:p>
        </p:txBody>
      </p:sp>
    </p:spTree>
    <p:extLst>
      <p:ext uri="{BB962C8B-B14F-4D97-AF65-F5344CB8AC3E}">
        <p14:creationId xmlns:p14="http://schemas.microsoft.com/office/powerpoint/2010/main" val="636337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67</a:t>
            </a:fld>
            <a:endParaRPr lang="en-US"/>
          </a:p>
        </p:txBody>
      </p:sp>
    </p:spTree>
    <p:extLst>
      <p:ext uri="{BB962C8B-B14F-4D97-AF65-F5344CB8AC3E}">
        <p14:creationId xmlns:p14="http://schemas.microsoft.com/office/powerpoint/2010/main" val="13264131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68</a:t>
            </a:fld>
            <a:endParaRPr lang="en-US"/>
          </a:p>
        </p:txBody>
      </p:sp>
    </p:spTree>
    <p:extLst>
      <p:ext uri="{BB962C8B-B14F-4D97-AF65-F5344CB8AC3E}">
        <p14:creationId xmlns:p14="http://schemas.microsoft.com/office/powerpoint/2010/main" val="7290586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69</a:t>
            </a:fld>
            <a:endParaRPr lang="en-US"/>
          </a:p>
        </p:txBody>
      </p:sp>
    </p:spTree>
    <p:extLst>
      <p:ext uri="{BB962C8B-B14F-4D97-AF65-F5344CB8AC3E}">
        <p14:creationId xmlns:p14="http://schemas.microsoft.com/office/powerpoint/2010/main" val="26694837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70</a:t>
            </a:fld>
            <a:endParaRPr lang="en-US"/>
          </a:p>
        </p:txBody>
      </p:sp>
    </p:spTree>
    <p:extLst>
      <p:ext uri="{BB962C8B-B14F-4D97-AF65-F5344CB8AC3E}">
        <p14:creationId xmlns:p14="http://schemas.microsoft.com/office/powerpoint/2010/main" val="1309064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8</a:t>
            </a:fld>
            <a:endParaRPr lang="en-US"/>
          </a:p>
        </p:txBody>
      </p:sp>
    </p:spTree>
    <p:extLst>
      <p:ext uri="{BB962C8B-B14F-4D97-AF65-F5344CB8AC3E}">
        <p14:creationId xmlns:p14="http://schemas.microsoft.com/office/powerpoint/2010/main" val="13556003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71</a:t>
            </a:fld>
            <a:endParaRPr lang="en-US"/>
          </a:p>
        </p:txBody>
      </p:sp>
    </p:spTree>
    <p:extLst>
      <p:ext uri="{BB962C8B-B14F-4D97-AF65-F5344CB8AC3E}">
        <p14:creationId xmlns:p14="http://schemas.microsoft.com/office/powerpoint/2010/main" val="2625030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72</a:t>
            </a:fld>
            <a:endParaRPr lang="en-US"/>
          </a:p>
        </p:txBody>
      </p:sp>
    </p:spTree>
    <p:extLst>
      <p:ext uri="{BB962C8B-B14F-4D97-AF65-F5344CB8AC3E}">
        <p14:creationId xmlns:p14="http://schemas.microsoft.com/office/powerpoint/2010/main" val="10679254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73</a:t>
            </a:fld>
            <a:endParaRPr lang="en-US"/>
          </a:p>
        </p:txBody>
      </p:sp>
    </p:spTree>
    <p:extLst>
      <p:ext uri="{BB962C8B-B14F-4D97-AF65-F5344CB8AC3E}">
        <p14:creationId xmlns:p14="http://schemas.microsoft.com/office/powerpoint/2010/main" val="29622149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74</a:t>
            </a:fld>
            <a:endParaRPr lang="en-US"/>
          </a:p>
        </p:txBody>
      </p:sp>
    </p:spTree>
    <p:extLst>
      <p:ext uri="{BB962C8B-B14F-4D97-AF65-F5344CB8AC3E}">
        <p14:creationId xmlns:p14="http://schemas.microsoft.com/office/powerpoint/2010/main" val="37648934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75</a:t>
            </a:fld>
            <a:endParaRPr lang="en-US"/>
          </a:p>
        </p:txBody>
      </p:sp>
    </p:spTree>
    <p:extLst>
      <p:ext uri="{BB962C8B-B14F-4D97-AF65-F5344CB8AC3E}">
        <p14:creationId xmlns:p14="http://schemas.microsoft.com/office/powerpoint/2010/main" val="31793341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76</a:t>
            </a:fld>
            <a:endParaRPr lang="en-US"/>
          </a:p>
        </p:txBody>
      </p:sp>
    </p:spTree>
    <p:extLst>
      <p:ext uri="{BB962C8B-B14F-4D97-AF65-F5344CB8AC3E}">
        <p14:creationId xmlns:p14="http://schemas.microsoft.com/office/powerpoint/2010/main" val="18825602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77</a:t>
            </a:fld>
            <a:endParaRPr lang="en-US"/>
          </a:p>
        </p:txBody>
      </p:sp>
    </p:spTree>
    <p:extLst>
      <p:ext uri="{BB962C8B-B14F-4D97-AF65-F5344CB8AC3E}">
        <p14:creationId xmlns:p14="http://schemas.microsoft.com/office/powerpoint/2010/main" val="42795083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78</a:t>
            </a:fld>
            <a:endParaRPr lang="en-US"/>
          </a:p>
        </p:txBody>
      </p:sp>
    </p:spTree>
    <p:extLst>
      <p:ext uri="{BB962C8B-B14F-4D97-AF65-F5344CB8AC3E}">
        <p14:creationId xmlns:p14="http://schemas.microsoft.com/office/powerpoint/2010/main" val="20168402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79</a:t>
            </a:fld>
            <a:endParaRPr lang="en-US"/>
          </a:p>
        </p:txBody>
      </p:sp>
    </p:spTree>
    <p:extLst>
      <p:ext uri="{BB962C8B-B14F-4D97-AF65-F5344CB8AC3E}">
        <p14:creationId xmlns:p14="http://schemas.microsoft.com/office/powerpoint/2010/main" val="29152528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80</a:t>
            </a:fld>
            <a:endParaRPr lang="en-US"/>
          </a:p>
        </p:txBody>
      </p:sp>
    </p:spTree>
    <p:extLst>
      <p:ext uri="{BB962C8B-B14F-4D97-AF65-F5344CB8AC3E}">
        <p14:creationId xmlns:p14="http://schemas.microsoft.com/office/powerpoint/2010/main" val="3344066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9</a:t>
            </a:fld>
            <a:endParaRPr lang="en-US"/>
          </a:p>
        </p:txBody>
      </p:sp>
    </p:spTree>
    <p:extLst>
      <p:ext uri="{BB962C8B-B14F-4D97-AF65-F5344CB8AC3E}">
        <p14:creationId xmlns:p14="http://schemas.microsoft.com/office/powerpoint/2010/main" val="16453022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81</a:t>
            </a:fld>
            <a:endParaRPr lang="en-US"/>
          </a:p>
        </p:txBody>
      </p:sp>
    </p:spTree>
    <p:extLst>
      <p:ext uri="{BB962C8B-B14F-4D97-AF65-F5344CB8AC3E}">
        <p14:creationId xmlns:p14="http://schemas.microsoft.com/office/powerpoint/2010/main" val="23424777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82</a:t>
            </a:fld>
            <a:endParaRPr lang="en-US"/>
          </a:p>
        </p:txBody>
      </p:sp>
    </p:spTree>
    <p:extLst>
      <p:ext uri="{BB962C8B-B14F-4D97-AF65-F5344CB8AC3E}">
        <p14:creationId xmlns:p14="http://schemas.microsoft.com/office/powerpoint/2010/main" val="34540678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83</a:t>
            </a:fld>
            <a:endParaRPr lang="en-US"/>
          </a:p>
        </p:txBody>
      </p:sp>
    </p:spTree>
    <p:extLst>
      <p:ext uri="{BB962C8B-B14F-4D97-AF65-F5344CB8AC3E}">
        <p14:creationId xmlns:p14="http://schemas.microsoft.com/office/powerpoint/2010/main" val="26269326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84</a:t>
            </a:fld>
            <a:endParaRPr lang="en-US"/>
          </a:p>
        </p:txBody>
      </p:sp>
    </p:spTree>
    <p:extLst>
      <p:ext uri="{BB962C8B-B14F-4D97-AF65-F5344CB8AC3E}">
        <p14:creationId xmlns:p14="http://schemas.microsoft.com/office/powerpoint/2010/main" val="42259238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85</a:t>
            </a:fld>
            <a:endParaRPr lang="en-US"/>
          </a:p>
        </p:txBody>
      </p:sp>
    </p:spTree>
    <p:extLst>
      <p:ext uri="{BB962C8B-B14F-4D97-AF65-F5344CB8AC3E}">
        <p14:creationId xmlns:p14="http://schemas.microsoft.com/office/powerpoint/2010/main" val="32043060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86</a:t>
            </a:fld>
            <a:endParaRPr lang="en-US"/>
          </a:p>
        </p:txBody>
      </p:sp>
    </p:spTree>
    <p:extLst>
      <p:ext uri="{BB962C8B-B14F-4D97-AF65-F5344CB8AC3E}">
        <p14:creationId xmlns:p14="http://schemas.microsoft.com/office/powerpoint/2010/main" val="9867209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87</a:t>
            </a:fld>
            <a:endParaRPr lang="en-US"/>
          </a:p>
        </p:txBody>
      </p:sp>
    </p:spTree>
    <p:extLst>
      <p:ext uri="{BB962C8B-B14F-4D97-AF65-F5344CB8AC3E}">
        <p14:creationId xmlns:p14="http://schemas.microsoft.com/office/powerpoint/2010/main" val="32946263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88</a:t>
            </a:fld>
            <a:endParaRPr lang="en-US"/>
          </a:p>
        </p:txBody>
      </p:sp>
    </p:spTree>
    <p:extLst>
      <p:ext uri="{BB962C8B-B14F-4D97-AF65-F5344CB8AC3E}">
        <p14:creationId xmlns:p14="http://schemas.microsoft.com/office/powerpoint/2010/main" val="8099421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89</a:t>
            </a:fld>
            <a:endParaRPr lang="en-US"/>
          </a:p>
        </p:txBody>
      </p:sp>
    </p:spTree>
    <p:extLst>
      <p:ext uri="{BB962C8B-B14F-4D97-AF65-F5344CB8AC3E}">
        <p14:creationId xmlns:p14="http://schemas.microsoft.com/office/powerpoint/2010/main" val="41717066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90</a:t>
            </a:fld>
            <a:endParaRPr lang="en-US"/>
          </a:p>
        </p:txBody>
      </p:sp>
    </p:spTree>
    <p:extLst>
      <p:ext uri="{BB962C8B-B14F-4D97-AF65-F5344CB8AC3E}">
        <p14:creationId xmlns:p14="http://schemas.microsoft.com/office/powerpoint/2010/main" val="2339875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10</a:t>
            </a:fld>
            <a:endParaRPr lang="en-US"/>
          </a:p>
        </p:txBody>
      </p:sp>
    </p:spTree>
    <p:extLst>
      <p:ext uri="{BB962C8B-B14F-4D97-AF65-F5344CB8AC3E}">
        <p14:creationId xmlns:p14="http://schemas.microsoft.com/office/powerpoint/2010/main" val="26527785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91</a:t>
            </a:fld>
            <a:endParaRPr lang="en-US"/>
          </a:p>
        </p:txBody>
      </p:sp>
    </p:spTree>
    <p:extLst>
      <p:ext uri="{BB962C8B-B14F-4D97-AF65-F5344CB8AC3E}">
        <p14:creationId xmlns:p14="http://schemas.microsoft.com/office/powerpoint/2010/main" val="10312075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92</a:t>
            </a:fld>
            <a:endParaRPr lang="en-US"/>
          </a:p>
        </p:txBody>
      </p:sp>
    </p:spTree>
    <p:extLst>
      <p:ext uri="{BB962C8B-B14F-4D97-AF65-F5344CB8AC3E}">
        <p14:creationId xmlns:p14="http://schemas.microsoft.com/office/powerpoint/2010/main" val="7122288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93</a:t>
            </a:fld>
            <a:endParaRPr lang="en-US"/>
          </a:p>
        </p:txBody>
      </p:sp>
    </p:spTree>
    <p:extLst>
      <p:ext uri="{BB962C8B-B14F-4D97-AF65-F5344CB8AC3E}">
        <p14:creationId xmlns:p14="http://schemas.microsoft.com/office/powerpoint/2010/main" val="20155259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94</a:t>
            </a:fld>
            <a:endParaRPr lang="en-US"/>
          </a:p>
        </p:txBody>
      </p:sp>
    </p:spTree>
    <p:extLst>
      <p:ext uri="{BB962C8B-B14F-4D97-AF65-F5344CB8AC3E}">
        <p14:creationId xmlns:p14="http://schemas.microsoft.com/office/powerpoint/2010/main" val="4811915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95</a:t>
            </a:fld>
            <a:endParaRPr lang="en-US"/>
          </a:p>
        </p:txBody>
      </p:sp>
    </p:spTree>
    <p:extLst>
      <p:ext uri="{BB962C8B-B14F-4D97-AF65-F5344CB8AC3E}">
        <p14:creationId xmlns:p14="http://schemas.microsoft.com/office/powerpoint/2010/main" val="31592341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96</a:t>
            </a:fld>
            <a:endParaRPr lang="en-US"/>
          </a:p>
        </p:txBody>
      </p:sp>
    </p:spTree>
    <p:extLst>
      <p:ext uri="{BB962C8B-B14F-4D97-AF65-F5344CB8AC3E}">
        <p14:creationId xmlns:p14="http://schemas.microsoft.com/office/powerpoint/2010/main" val="34044539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97</a:t>
            </a:fld>
            <a:endParaRPr lang="en-US"/>
          </a:p>
        </p:txBody>
      </p:sp>
    </p:spTree>
    <p:extLst>
      <p:ext uri="{BB962C8B-B14F-4D97-AF65-F5344CB8AC3E}">
        <p14:creationId xmlns:p14="http://schemas.microsoft.com/office/powerpoint/2010/main" val="7228812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98</a:t>
            </a:fld>
            <a:endParaRPr lang="en-US"/>
          </a:p>
        </p:txBody>
      </p:sp>
    </p:spTree>
    <p:extLst>
      <p:ext uri="{BB962C8B-B14F-4D97-AF65-F5344CB8AC3E}">
        <p14:creationId xmlns:p14="http://schemas.microsoft.com/office/powerpoint/2010/main" val="383253909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99</a:t>
            </a:fld>
            <a:endParaRPr lang="en-US"/>
          </a:p>
        </p:txBody>
      </p:sp>
    </p:spTree>
    <p:extLst>
      <p:ext uri="{BB962C8B-B14F-4D97-AF65-F5344CB8AC3E}">
        <p14:creationId xmlns:p14="http://schemas.microsoft.com/office/powerpoint/2010/main" val="3736608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9469E7-E031-4D41-AFBB-E26C50858B84}" type="slidenum">
              <a:rPr lang="en-US" smtClean="0"/>
              <a:t>100</a:t>
            </a:fld>
            <a:endParaRPr lang="en-US"/>
          </a:p>
        </p:txBody>
      </p:sp>
    </p:spTree>
    <p:extLst>
      <p:ext uri="{BB962C8B-B14F-4D97-AF65-F5344CB8AC3E}">
        <p14:creationId xmlns:p14="http://schemas.microsoft.com/office/powerpoint/2010/main" val="1885979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806A5-2785-4E10-5E7A-C8C3FC2DAB7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9923326-62DC-D60C-4964-1B2184B5A2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560E129-D03B-4850-30C6-900320BC6FF0}"/>
              </a:ext>
            </a:extLst>
          </p:cNvPr>
          <p:cNvSpPr>
            <a:spLocks noGrp="1"/>
          </p:cNvSpPr>
          <p:nvPr>
            <p:ph type="dt" sz="half" idx="10"/>
          </p:nvPr>
        </p:nvSpPr>
        <p:spPr/>
        <p:txBody>
          <a:bodyPr/>
          <a:lstStyle/>
          <a:p>
            <a:fld id="{3ADE3447-A395-4347-9CB6-F9C547383949}" type="datetimeFigureOut">
              <a:rPr lang="en-US" smtClean="0"/>
              <a:t>5/16/24</a:t>
            </a:fld>
            <a:endParaRPr lang="en-US"/>
          </a:p>
        </p:txBody>
      </p:sp>
      <p:sp>
        <p:nvSpPr>
          <p:cNvPr id="5" name="Footer Placeholder 4">
            <a:extLst>
              <a:ext uri="{FF2B5EF4-FFF2-40B4-BE49-F238E27FC236}">
                <a16:creationId xmlns:a16="http://schemas.microsoft.com/office/drawing/2014/main" id="{4550A788-4577-69C9-CD97-F992866866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27FEC-B2C8-7722-54DC-8B9F392E9CF0}"/>
              </a:ext>
            </a:extLst>
          </p:cNvPr>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3830420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2EA9-1B5C-E733-297B-E90CEC3F473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E5EA2DE-D87E-5AD8-643C-6BFC7B9076E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8825F48-523F-4256-8402-F55CFA2D8D37}"/>
              </a:ext>
            </a:extLst>
          </p:cNvPr>
          <p:cNvSpPr>
            <a:spLocks noGrp="1"/>
          </p:cNvSpPr>
          <p:nvPr>
            <p:ph type="dt" sz="half" idx="10"/>
          </p:nvPr>
        </p:nvSpPr>
        <p:spPr/>
        <p:txBody>
          <a:bodyPr/>
          <a:lstStyle/>
          <a:p>
            <a:fld id="{3ADE3447-A395-4347-9CB6-F9C547383949}" type="datetimeFigureOut">
              <a:rPr lang="en-US" smtClean="0"/>
              <a:t>5/16/24</a:t>
            </a:fld>
            <a:endParaRPr lang="en-US"/>
          </a:p>
        </p:txBody>
      </p:sp>
      <p:sp>
        <p:nvSpPr>
          <p:cNvPr id="5" name="Footer Placeholder 4">
            <a:extLst>
              <a:ext uri="{FF2B5EF4-FFF2-40B4-BE49-F238E27FC236}">
                <a16:creationId xmlns:a16="http://schemas.microsoft.com/office/drawing/2014/main" id="{A228BB6F-11E5-710D-89D8-62E845FB6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8EBB2B-0168-B054-C299-2F3AC63742D2}"/>
              </a:ext>
            </a:extLst>
          </p:cNvPr>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924314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AA3F0E-5F67-1C05-97C9-452B70CFC26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C77AB4C-93C1-2C13-9CC0-FD580325587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2D44B32-ACFD-F082-89C5-3E551BCA81CD}"/>
              </a:ext>
            </a:extLst>
          </p:cNvPr>
          <p:cNvSpPr>
            <a:spLocks noGrp="1"/>
          </p:cNvSpPr>
          <p:nvPr>
            <p:ph type="dt" sz="half" idx="10"/>
          </p:nvPr>
        </p:nvSpPr>
        <p:spPr/>
        <p:txBody>
          <a:bodyPr/>
          <a:lstStyle/>
          <a:p>
            <a:fld id="{3ADE3447-A395-4347-9CB6-F9C547383949}" type="datetimeFigureOut">
              <a:rPr lang="en-US" smtClean="0"/>
              <a:t>5/16/24</a:t>
            </a:fld>
            <a:endParaRPr lang="en-US"/>
          </a:p>
        </p:txBody>
      </p:sp>
      <p:sp>
        <p:nvSpPr>
          <p:cNvPr id="5" name="Footer Placeholder 4">
            <a:extLst>
              <a:ext uri="{FF2B5EF4-FFF2-40B4-BE49-F238E27FC236}">
                <a16:creationId xmlns:a16="http://schemas.microsoft.com/office/drawing/2014/main" id="{79FB31ED-9B54-D49C-9C2F-57C874B3D7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D961AE-36C9-E497-86C4-C1C095EFF33F}"/>
              </a:ext>
            </a:extLst>
          </p:cNvPr>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3876143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ADE3447-A395-4347-9CB6-F9C547383949}" type="datetimeFigureOut">
              <a:rPr lang="en-US" smtClean="0"/>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1999192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DE3447-A395-4347-9CB6-F9C547383949}" type="datetimeFigureOut">
              <a:rPr lang="en-US" smtClean="0"/>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3864391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ADE3447-A395-4347-9CB6-F9C547383949}" type="datetimeFigureOut">
              <a:rPr lang="en-US" smtClean="0"/>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3980899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ADE3447-A395-4347-9CB6-F9C547383949}" type="datetimeFigureOut">
              <a:rPr lang="en-US" smtClean="0"/>
              <a:t>5/16/24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307919272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ADE3447-A395-4347-9CB6-F9C547383949}" type="datetimeFigureOut">
              <a:rPr lang="en-US" smtClean="0"/>
              <a:t>5/16/24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402297836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ADE3447-A395-4347-9CB6-F9C547383949}" type="datetimeFigureOut">
              <a:rPr lang="en-US" smtClean="0"/>
              <a:t>5/16/24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41198227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DE3447-A395-4347-9CB6-F9C547383949}" type="datetimeFigureOut">
              <a:rPr lang="en-US" smtClean="0"/>
              <a:t>5/16/24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331199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ADE3447-A395-4347-9CB6-F9C547383949}" type="datetimeFigureOut">
              <a:rPr lang="en-US" smtClean="0"/>
              <a:t>5/16/24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416139383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8147D-EBDE-FA64-E672-2EA5DC9A09F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120CBF7-76E8-FCC2-AD92-6AFB27C6CED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48365C9-0AF7-C8D4-A3C5-AC9C84CE9AAF}"/>
              </a:ext>
            </a:extLst>
          </p:cNvPr>
          <p:cNvSpPr>
            <a:spLocks noGrp="1"/>
          </p:cNvSpPr>
          <p:nvPr>
            <p:ph type="dt" sz="half" idx="10"/>
          </p:nvPr>
        </p:nvSpPr>
        <p:spPr/>
        <p:txBody>
          <a:bodyPr/>
          <a:lstStyle/>
          <a:p>
            <a:fld id="{3ADE3447-A395-4347-9CB6-F9C547383949}" type="datetimeFigureOut">
              <a:rPr lang="en-US" smtClean="0"/>
              <a:t>5/16/24</a:t>
            </a:fld>
            <a:endParaRPr lang="en-US"/>
          </a:p>
        </p:txBody>
      </p:sp>
      <p:sp>
        <p:nvSpPr>
          <p:cNvPr id="5" name="Footer Placeholder 4">
            <a:extLst>
              <a:ext uri="{FF2B5EF4-FFF2-40B4-BE49-F238E27FC236}">
                <a16:creationId xmlns:a16="http://schemas.microsoft.com/office/drawing/2014/main" id="{ACD24070-D743-73E5-98E9-8803181448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7F81D3-35B5-4B16-8A99-560247F6AF28}"/>
              </a:ext>
            </a:extLst>
          </p:cNvPr>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1584816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ADE3447-A395-4347-9CB6-F9C547383949}" type="datetimeFigureOut">
              <a:rPr lang="en-US" smtClean="0"/>
              <a:t>5/16/24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7141084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DE3447-A395-4347-9CB6-F9C547383949}" type="datetimeFigureOut">
              <a:rPr lang="en-US" smtClean="0"/>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36082537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DE3447-A395-4347-9CB6-F9C547383949}" type="datetimeFigureOut">
              <a:rPr lang="en-US" smtClean="0"/>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25311663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ADE3447-A395-4347-9CB6-F9C547383949}" type="datetimeFigureOut">
              <a:rPr lang="en-US" smtClean="0"/>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28397985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GB"/>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DE3447-A395-4347-9CB6-F9C547383949}" type="datetimeFigureOut">
              <a:rPr lang="en-US" smtClean="0"/>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16316441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GB"/>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ADE3447-A395-4347-9CB6-F9C547383949}" type="datetimeFigureOut">
              <a:rPr lang="en-US" smtClean="0"/>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21925453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ADE3447-A395-4347-9CB6-F9C547383949}" type="datetimeFigureOut">
              <a:rPr lang="en-US" smtClean="0"/>
              <a:t>5/16/24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4146246317"/>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ADE3447-A395-4347-9CB6-F9C547383949}" type="datetimeFigureOut">
              <a:rPr lang="en-US" smtClean="0"/>
              <a:t>5/16/24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67002731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ADE3447-A395-4347-9CB6-F9C547383949}" type="datetimeFigureOut">
              <a:rPr lang="en-US" smtClean="0"/>
              <a:t>5/16/24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28130272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DE3447-A395-4347-9CB6-F9C547383949}" type="datetimeFigureOut">
              <a:rPr lang="en-US" smtClean="0"/>
              <a:t>5/16/24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1291836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6E634-834A-C8DF-3C31-FADE6CFD0CD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F7BBE27-006E-96B8-9A61-7B9F708CDB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FF44F40-5A8C-4BF2-8F81-9E3E657E0E83}"/>
              </a:ext>
            </a:extLst>
          </p:cNvPr>
          <p:cNvSpPr>
            <a:spLocks noGrp="1"/>
          </p:cNvSpPr>
          <p:nvPr>
            <p:ph type="dt" sz="half" idx="10"/>
          </p:nvPr>
        </p:nvSpPr>
        <p:spPr/>
        <p:txBody>
          <a:bodyPr/>
          <a:lstStyle/>
          <a:p>
            <a:fld id="{3ADE3447-A395-4347-9CB6-F9C547383949}" type="datetimeFigureOut">
              <a:rPr lang="en-US" smtClean="0"/>
              <a:t>5/16/24</a:t>
            </a:fld>
            <a:endParaRPr lang="en-US"/>
          </a:p>
        </p:txBody>
      </p:sp>
      <p:sp>
        <p:nvSpPr>
          <p:cNvPr id="5" name="Footer Placeholder 4">
            <a:extLst>
              <a:ext uri="{FF2B5EF4-FFF2-40B4-BE49-F238E27FC236}">
                <a16:creationId xmlns:a16="http://schemas.microsoft.com/office/drawing/2014/main" id="{7182C41D-AFED-8986-29D9-76B80DC2F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A04CD3-A11D-53C1-4888-E652F35AA7A7}"/>
              </a:ext>
            </a:extLst>
          </p:cNvPr>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30915346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GB"/>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ADE3447-A395-4347-9CB6-F9C547383949}" type="datetimeFigureOut">
              <a:rPr lang="en-US" smtClean="0"/>
              <a:t>5/16/24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2385301038"/>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GB"/>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GB"/>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3ADE3447-A395-4347-9CB6-F9C547383949}" type="datetimeFigureOut">
              <a:rPr lang="en-US" smtClean="0"/>
              <a:t>5/16/24</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21961643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GB"/>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GB"/>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ADE3447-A395-4347-9CB6-F9C547383949}" type="datetimeFigureOut">
              <a:rPr lang="en-US" smtClean="0"/>
              <a:t>5/16/24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1107056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GB"/>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GB"/>
              <a:t>Click to edit Master text styles</a:t>
            </a:r>
          </a:p>
        </p:txBody>
      </p:sp>
      <p:sp>
        <p:nvSpPr>
          <p:cNvPr id="4" name="Date Placeholder 3"/>
          <p:cNvSpPr>
            <a:spLocks noGrp="1"/>
          </p:cNvSpPr>
          <p:nvPr>
            <p:ph type="dt" sz="half" idx="10"/>
          </p:nvPr>
        </p:nvSpPr>
        <p:spPr/>
        <p:txBody>
          <a:bodyPr/>
          <a:lstStyle/>
          <a:p>
            <a:fld id="{3ADE3447-A395-4347-9CB6-F9C547383949}" type="datetimeFigureOut">
              <a:rPr lang="en-US" smtClean="0"/>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11805293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GB"/>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GB"/>
              <a:t>Click to edit Master text styles</a:t>
            </a:r>
          </a:p>
        </p:txBody>
      </p:sp>
      <p:sp>
        <p:nvSpPr>
          <p:cNvPr id="2" name="Date Placeholder 1"/>
          <p:cNvSpPr>
            <a:spLocks noGrp="1"/>
          </p:cNvSpPr>
          <p:nvPr>
            <p:ph type="dt" sz="half" idx="10"/>
          </p:nvPr>
        </p:nvSpPr>
        <p:spPr/>
        <p:txBody>
          <a:bodyPr/>
          <a:lstStyle/>
          <a:p>
            <a:fld id="{3ADE3447-A395-4347-9CB6-F9C547383949}" type="datetimeFigureOut">
              <a:rPr lang="en-US" smtClean="0"/>
              <a:t>5/16/24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4100953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DE3447-A395-4347-9CB6-F9C547383949}" type="datetimeFigureOut">
              <a:rPr lang="en-US" smtClean="0"/>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9949306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DE3447-A395-4347-9CB6-F9C547383949}" type="datetimeFigureOut">
              <a:rPr lang="en-US" smtClean="0"/>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3268134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59FC-A2CC-96B2-034B-DB4B38510BE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775474F-4C48-6FB3-4C92-5C3DCE3690A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B0674AF-2857-1DB4-C34D-607049EAFE1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432B797-4551-85DA-2556-25F03DF3F088}"/>
              </a:ext>
            </a:extLst>
          </p:cNvPr>
          <p:cNvSpPr>
            <a:spLocks noGrp="1"/>
          </p:cNvSpPr>
          <p:nvPr>
            <p:ph type="dt" sz="half" idx="10"/>
          </p:nvPr>
        </p:nvSpPr>
        <p:spPr/>
        <p:txBody>
          <a:bodyPr/>
          <a:lstStyle/>
          <a:p>
            <a:fld id="{3ADE3447-A395-4347-9CB6-F9C547383949}" type="datetimeFigureOut">
              <a:rPr lang="en-US" smtClean="0"/>
              <a:t>5/16/24</a:t>
            </a:fld>
            <a:endParaRPr lang="en-US"/>
          </a:p>
        </p:txBody>
      </p:sp>
      <p:sp>
        <p:nvSpPr>
          <p:cNvPr id="6" name="Footer Placeholder 5">
            <a:extLst>
              <a:ext uri="{FF2B5EF4-FFF2-40B4-BE49-F238E27FC236}">
                <a16:creationId xmlns:a16="http://schemas.microsoft.com/office/drawing/2014/main" id="{EA05AB5F-D55D-5016-EBA2-28033FEE96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A1B728-DD55-AD62-FB98-A15FDD70DDFC}"/>
              </a:ext>
            </a:extLst>
          </p:cNvPr>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24833621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39494-BE7E-D720-1B6D-E9DF2EAA083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3FEB5A8-E1E8-D999-89DA-7F5AF261FE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62A3CD7-A1E3-BEEB-26BA-290F490AC43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5323A81-0ADD-911A-A3D8-561057F864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84261-EBD6-65A6-C051-C7C19EF60AC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83A491F-0091-BDA5-3CA2-D02F61A7FACA}"/>
              </a:ext>
            </a:extLst>
          </p:cNvPr>
          <p:cNvSpPr>
            <a:spLocks noGrp="1"/>
          </p:cNvSpPr>
          <p:nvPr>
            <p:ph type="dt" sz="half" idx="10"/>
          </p:nvPr>
        </p:nvSpPr>
        <p:spPr/>
        <p:txBody>
          <a:bodyPr/>
          <a:lstStyle/>
          <a:p>
            <a:fld id="{3ADE3447-A395-4347-9CB6-F9C547383949}" type="datetimeFigureOut">
              <a:rPr lang="en-US" smtClean="0"/>
              <a:t>5/16/24</a:t>
            </a:fld>
            <a:endParaRPr lang="en-US"/>
          </a:p>
        </p:txBody>
      </p:sp>
      <p:sp>
        <p:nvSpPr>
          <p:cNvPr id="8" name="Footer Placeholder 7">
            <a:extLst>
              <a:ext uri="{FF2B5EF4-FFF2-40B4-BE49-F238E27FC236}">
                <a16:creationId xmlns:a16="http://schemas.microsoft.com/office/drawing/2014/main" id="{8FD4320D-3D4F-B9BE-5061-1A4D979177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DDFE76-7DFF-66F8-43AF-BEF14E347969}"/>
              </a:ext>
            </a:extLst>
          </p:cNvPr>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163056960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5FFF-CB67-C54E-9C2B-73C2912DD33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0399AA9-8C94-2664-3309-57FF00DBCB65}"/>
              </a:ext>
            </a:extLst>
          </p:cNvPr>
          <p:cNvSpPr>
            <a:spLocks noGrp="1"/>
          </p:cNvSpPr>
          <p:nvPr>
            <p:ph type="dt" sz="half" idx="10"/>
          </p:nvPr>
        </p:nvSpPr>
        <p:spPr/>
        <p:txBody>
          <a:bodyPr/>
          <a:lstStyle/>
          <a:p>
            <a:fld id="{3ADE3447-A395-4347-9CB6-F9C547383949}" type="datetimeFigureOut">
              <a:rPr lang="en-US" smtClean="0"/>
              <a:t>5/16/24</a:t>
            </a:fld>
            <a:endParaRPr lang="en-US"/>
          </a:p>
        </p:txBody>
      </p:sp>
      <p:sp>
        <p:nvSpPr>
          <p:cNvPr id="4" name="Footer Placeholder 3">
            <a:extLst>
              <a:ext uri="{FF2B5EF4-FFF2-40B4-BE49-F238E27FC236}">
                <a16:creationId xmlns:a16="http://schemas.microsoft.com/office/drawing/2014/main" id="{AF2CEE6E-CC38-8DAC-7B33-7465B535B1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9F1866-AE8B-DAAC-A2D5-EF2392DA7289}"/>
              </a:ext>
            </a:extLst>
          </p:cNvPr>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1020674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93C655-703C-490D-524E-C34010465AA6}"/>
              </a:ext>
            </a:extLst>
          </p:cNvPr>
          <p:cNvSpPr>
            <a:spLocks noGrp="1"/>
          </p:cNvSpPr>
          <p:nvPr>
            <p:ph type="dt" sz="half" idx="10"/>
          </p:nvPr>
        </p:nvSpPr>
        <p:spPr/>
        <p:txBody>
          <a:bodyPr/>
          <a:lstStyle/>
          <a:p>
            <a:fld id="{3ADE3447-A395-4347-9CB6-F9C547383949}" type="datetimeFigureOut">
              <a:rPr lang="en-US" smtClean="0"/>
              <a:t>5/16/24</a:t>
            </a:fld>
            <a:endParaRPr lang="en-US"/>
          </a:p>
        </p:txBody>
      </p:sp>
      <p:sp>
        <p:nvSpPr>
          <p:cNvPr id="3" name="Footer Placeholder 2">
            <a:extLst>
              <a:ext uri="{FF2B5EF4-FFF2-40B4-BE49-F238E27FC236}">
                <a16:creationId xmlns:a16="http://schemas.microsoft.com/office/drawing/2014/main" id="{3F55E040-AB2E-BE76-8227-53BCDCD4CC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7485AF-C83A-ACC4-E518-DA79463A3D01}"/>
              </a:ext>
            </a:extLst>
          </p:cNvPr>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4174527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57AB-1506-CF99-8805-499839F45A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A516135-9A2C-4F0E-C22B-B121F3735D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00D4DFC-F9D2-B235-01E2-48A8118E48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A6042E1-E1D0-EBB1-ADAC-30C7EDA9BEDE}"/>
              </a:ext>
            </a:extLst>
          </p:cNvPr>
          <p:cNvSpPr>
            <a:spLocks noGrp="1"/>
          </p:cNvSpPr>
          <p:nvPr>
            <p:ph type="dt" sz="half" idx="10"/>
          </p:nvPr>
        </p:nvSpPr>
        <p:spPr/>
        <p:txBody>
          <a:bodyPr/>
          <a:lstStyle/>
          <a:p>
            <a:fld id="{3ADE3447-A395-4347-9CB6-F9C547383949}" type="datetimeFigureOut">
              <a:rPr lang="en-US" smtClean="0"/>
              <a:t>5/16/24</a:t>
            </a:fld>
            <a:endParaRPr lang="en-US"/>
          </a:p>
        </p:txBody>
      </p:sp>
      <p:sp>
        <p:nvSpPr>
          <p:cNvPr id="6" name="Footer Placeholder 5">
            <a:extLst>
              <a:ext uri="{FF2B5EF4-FFF2-40B4-BE49-F238E27FC236}">
                <a16:creationId xmlns:a16="http://schemas.microsoft.com/office/drawing/2014/main" id="{7A2D0073-83A9-44C5-7D0C-420F5D1E55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6239E8-D22B-AA48-4DF7-72BD05DD6115}"/>
              </a:ext>
            </a:extLst>
          </p:cNvPr>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298022265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354A7-D3D2-A3D1-6F14-3159C298F9D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261E91F-781A-161B-FB18-BF2140704F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87DC49-EDB4-2545-B308-6F2A4C1551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441D3F8-DBB8-5067-BBB9-CE90B8C7A5AF}"/>
              </a:ext>
            </a:extLst>
          </p:cNvPr>
          <p:cNvSpPr>
            <a:spLocks noGrp="1"/>
          </p:cNvSpPr>
          <p:nvPr>
            <p:ph type="dt" sz="half" idx="10"/>
          </p:nvPr>
        </p:nvSpPr>
        <p:spPr/>
        <p:txBody>
          <a:bodyPr/>
          <a:lstStyle/>
          <a:p>
            <a:fld id="{3ADE3447-A395-4347-9CB6-F9C547383949}" type="datetimeFigureOut">
              <a:rPr lang="en-US" smtClean="0"/>
              <a:t>5/16/24</a:t>
            </a:fld>
            <a:endParaRPr lang="en-US"/>
          </a:p>
        </p:txBody>
      </p:sp>
      <p:sp>
        <p:nvSpPr>
          <p:cNvPr id="6" name="Footer Placeholder 5">
            <a:extLst>
              <a:ext uri="{FF2B5EF4-FFF2-40B4-BE49-F238E27FC236}">
                <a16:creationId xmlns:a16="http://schemas.microsoft.com/office/drawing/2014/main" id="{FCDE26E7-C3A0-F755-B17D-0022BD80D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939B7-2EBE-AE55-9005-002409B51391}"/>
              </a:ext>
            </a:extLst>
          </p:cNvPr>
          <p:cNvSpPr>
            <a:spLocks noGrp="1"/>
          </p:cNvSpPr>
          <p:nvPr>
            <p:ph type="sldNum" sz="quarter" idx="12"/>
          </p:nvPr>
        </p:nvSpPr>
        <p:spPr/>
        <p:txBody>
          <a:bodyPr/>
          <a:lstStyle/>
          <a:p>
            <a:fld id="{2F82196A-0B1E-F943-80FB-06FC09610F61}" type="slidenum">
              <a:rPr lang="en-US" smtClean="0"/>
              <a:t>‹#›</a:t>
            </a:fld>
            <a:endParaRPr lang="en-US"/>
          </a:p>
        </p:txBody>
      </p:sp>
    </p:spTree>
    <p:extLst>
      <p:ext uri="{BB962C8B-B14F-4D97-AF65-F5344CB8AC3E}">
        <p14:creationId xmlns:p14="http://schemas.microsoft.com/office/powerpoint/2010/main" val="2217139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1A53ED-9A2F-71D2-E4BE-075D4DA3F1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6F6A3ED-2825-AFAB-4208-34E13B909B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07C10EE-43E8-414B-B2FD-64B086ABA6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DE3447-A395-4347-9CB6-F9C547383949}" type="datetimeFigureOut">
              <a:rPr lang="en-US" smtClean="0"/>
              <a:t>5/16/24</a:t>
            </a:fld>
            <a:endParaRPr lang="en-US"/>
          </a:p>
        </p:txBody>
      </p:sp>
      <p:sp>
        <p:nvSpPr>
          <p:cNvPr id="5" name="Footer Placeholder 4">
            <a:extLst>
              <a:ext uri="{FF2B5EF4-FFF2-40B4-BE49-F238E27FC236}">
                <a16:creationId xmlns:a16="http://schemas.microsoft.com/office/drawing/2014/main" id="{A9EA31FC-0E0E-4FC3-0D44-C5432D1803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D09BC7-A136-308D-569C-89C7D5962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82196A-0B1E-F943-80FB-06FC09610F61}" type="slidenum">
              <a:rPr lang="en-US" smtClean="0"/>
              <a:t>‹#›</a:t>
            </a:fld>
            <a:endParaRPr lang="en-US"/>
          </a:p>
        </p:txBody>
      </p:sp>
    </p:spTree>
    <p:extLst>
      <p:ext uri="{BB962C8B-B14F-4D97-AF65-F5344CB8AC3E}">
        <p14:creationId xmlns:p14="http://schemas.microsoft.com/office/powerpoint/2010/main" val="385993631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DE3447-A395-4347-9CB6-F9C547383949}" type="datetimeFigureOut">
              <a:rPr lang="en-US" smtClean="0"/>
              <a:t>5/16/24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82196A-0B1E-F943-80FB-06FC09610F61}" type="slidenum">
              <a:rPr lang="en-US" smtClean="0"/>
              <a:t>‹#›</a:t>
            </a:fld>
            <a:endParaRPr lang="en-US"/>
          </a:p>
        </p:txBody>
      </p:sp>
    </p:spTree>
    <p:extLst>
      <p:ext uri="{BB962C8B-B14F-4D97-AF65-F5344CB8AC3E}">
        <p14:creationId xmlns:p14="http://schemas.microsoft.com/office/powerpoint/2010/main" val="2322492845"/>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GB"/>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3ADE3447-A395-4347-9CB6-F9C547383949}" type="datetimeFigureOut">
              <a:rPr lang="en-US" smtClean="0"/>
              <a:t>5/16/24</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2F82196A-0B1E-F943-80FB-06FC09610F61}" type="slidenum">
              <a:rPr lang="en-US" smtClean="0"/>
              <a:t>‹#›</a:t>
            </a:fld>
            <a:endParaRPr lang="en-US"/>
          </a:p>
        </p:txBody>
      </p:sp>
    </p:spTree>
    <p:extLst>
      <p:ext uri="{BB962C8B-B14F-4D97-AF65-F5344CB8AC3E}">
        <p14:creationId xmlns:p14="http://schemas.microsoft.com/office/powerpoint/2010/main" val="2660567649"/>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02.xml"/><Relationship Id="rId1" Type="http://schemas.openxmlformats.org/officeDocument/2006/relationships/slideLayout" Target="../slideLayouts/slideLayout2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6.xml"/><Relationship Id="rId1" Type="http://schemas.openxmlformats.org/officeDocument/2006/relationships/slideLayout" Target="../slideLayouts/slideLayout24.xml"/><Relationship Id="rId4" Type="http://schemas.openxmlformats.org/officeDocument/2006/relationships/image" Target="../media/image78.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0.xml"/><Relationship Id="rId1" Type="http://schemas.openxmlformats.org/officeDocument/2006/relationships/slideLayout" Target="../slideLayouts/slideLayout24.xml"/><Relationship Id="rId4" Type="http://schemas.openxmlformats.org/officeDocument/2006/relationships/image" Target="../media/image81.png"/></Relationships>
</file>

<file path=ppt/slides/_rels/slide1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1.xml"/><Relationship Id="rId1" Type="http://schemas.openxmlformats.org/officeDocument/2006/relationships/slideLayout" Target="../slideLayouts/slideLayout2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2.xml"/><Relationship Id="rId1" Type="http://schemas.openxmlformats.org/officeDocument/2006/relationships/slideLayout" Target="../slideLayouts/slideLayout24.xml"/><Relationship Id="rId4" Type="http://schemas.openxmlformats.org/officeDocument/2006/relationships/image" Target="../media/image87.png"/></Relationships>
</file>

<file path=ppt/slides/_rels/slide1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3.xml"/><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notesSlide" Target="../notesSlides/notesSlide120.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1.xml"/><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notesSlide" Target="../notesSlides/notesSlide122.xml"/><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3.xml"/><Relationship Id="rId1" Type="http://schemas.openxmlformats.org/officeDocument/2006/relationships/slideLayout" Target="../slideLayouts/slideLayout24.xml"/></Relationships>
</file>

<file path=ppt/slides/_rels/slide12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29.xml.rels><?xml version="1.0" encoding="UTF-8" standalone="yes"?>
<Relationships xmlns="http://schemas.openxmlformats.org/package/2006/relationships"><Relationship Id="rId3" Type="http://schemas.openxmlformats.org/officeDocument/2006/relationships/hyperlink" Target="https://apisecurity.io/issue-129-facebook-clubhouse-profiles-scraped-apis-forresters-state-application-security-2021/" TargetMode="External"/><Relationship Id="rId2" Type="http://schemas.openxmlformats.org/officeDocument/2006/relationships/notesSlide" Target="../notesSlides/notesSlide128.xml"/><Relationship Id="rId1" Type="http://schemas.openxmlformats.org/officeDocument/2006/relationships/slideLayout" Target="../slideLayouts/slideLayout24.xml"/><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1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0.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2.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9.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15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4.xml"/></Relationships>
</file>

<file path=ppt/slides/_rels/slide1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4.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1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5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4.xml"/></Relationships>
</file>

<file path=ppt/slides/_rels/slide1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24.xml"/><Relationship Id="rId5" Type="http://schemas.openxmlformats.org/officeDocument/2006/relationships/image" Target="../media/image33.png"/><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24.xml"/><Relationship Id="rId5" Type="http://schemas.openxmlformats.org/officeDocument/2006/relationships/image" Target="../media/image38.png"/><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2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7.xml"/><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2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9.xm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2.xml"/><Relationship Id="rId1" Type="http://schemas.openxmlformats.org/officeDocument/2006/relationships/slideLayout" Target="../slideLayouts/slideLayout2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5.xml"/><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4.xml"/><Relationship Id="rId5" Type="http://schemas.openxmlformats.org/officeDocument/2006/relationships/image" Target="../media/image69.png"/><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4037C-9083-7466-922C-3398F8D81746}"/>
              </a:ext>
            </a:extLst>
          </p:cNvPr>
          <p:cNvSpPr>
            <a:spLocks noGrp="1"/>
          </p:cNvSpPr>
          <p:nvPr>
            <p:ph type="ctrTitle"/>
          </p:nvPr>
        </p:nvSpPr>
        <p:spPr>
          <a:xfrm>
            <a:off x="1524000" y="506860"/>
            <a:ext cx="9144000" cy="1629131"/>
          </a:xfrm>
        </p:spPr>
        <p:txBody>
          <a:bodyPr>
            <a:normAutofit fontScale="90000"/>
          </a:bodyPr>
          <a:lstStyle/>
          <a:p>
            <a:r>
              <a:rPr lang="en-GB" b="1" dirty="0"/>
              <a:t>Fundamentals of API Security with Python</a:t>
            </a:r>
            <a:endParaRPr lang="en-US" b="1" dirty="0"/>
          </a:p>
        </p:txBody>
      </p:sp>
      <p:sp>
        <p:nvSpPr>
          <p:cNvPr id="3" name="Subtitle 2">
            <a:extLst>
              <a:ext uri="{FF2B5EF4-FFF2-40B4-BE49-F238E27FC236}">
                <a16:creationId xmlns:a16="http://schemas.microsoft.com/office/drawing/2014/main" id="{3C602062-233C-280C-3C5D-60C98CA8FF4C}"/>
              </a:ext>
            </a:extLst>
          </p:cNvPr>
          <p:cNvSpPr>
            <a:spLocks noGrp="1"/>
          </p:cNvSpPr>
          <p:nvPr>
            <p:ph type="subTitle" idx="1"/>
          </p:nvPr>
        </p:nvSpPr>
        <p:spPr>
          <a:xfrm>
            <a:off x="1523998" y="2431902"/>
            <a:ext cx="9144000" cy="1402374"/>
          </a:xfrm>
        </p:spPr>
        <p:txBody>
          <a:bodyPr>
            <a:normAutofit/>
          </a:bodyPr>
          <a:lstStyle/>
          <a:p>
            <a:r>
              <a:rPr lang="en-US" sz="3200" b="1" dirty="0" err="1"/>
              <a:t>PyCon</a:t>
            </a:r>
            <a:r>
              <a:rPr lang="en-US" sz="3200" b="1" dirty="0"/>
              <a:t> US 2024 Tutorial</a:t>
            </a:r>
          </a:p>
          <a:p>
            <a:r>
              <a:rPr lang="en-US" sz="3200" b="1" dirty="0"/>
              <a:t>May 16, 2024</a:t>
            </a:r>
          </a:p>
        </p:txBody>
      </p:sp>
      <p:sp>
        <p:nvSpPr>
          <p:cNvPr id="4" name="Subtitle 2">
            <a:extLst>
              <a:ext uri="{FF2B5EF4-FFF2-40B4-BE49-F238E27FC236}">
                <a16:creationId xmlns:a16="http://schemas.microsoft.com/office/drawing/2014/main" id="{62739F81-D01C-2866-897C-B7CD7D6DA3BB}"/>
              </a:ext>
            </a:extLst>
          </p:cNvPr>
          <p:cNvSpPr txBox="1">
            <a:spLocks/>
          </p:cNvSpPr>
          <p:nvPr/>
        </p:nvSpPr>
        <p:spPr>
          <a:xfrm>
            <a:off x="4197759" y="3244648"/>
            <a:ext cx="3796478" cy="1402374"/>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b="1" dirty="0"/>
          </a:p>
          <a:p>
            <a:r>
              <a:rPr lang="en-US" b="1" dirty="0"/>
              <a:t>José </a:t>
            </a:r>
            <a:r>
              <a:rPr lang="en-US" b="1" dirty="0" err="1"/>
              <a:t>Haro</a:t>
            </a:r>
            <a:r>
              <a:rPr lang="en-US" b="1" dirty="0"/>
              <a:t> Peralta</a:t>
            </a:r>
          </a:p>
          <a:p>
            <a:r>
              <a:rPr lang="en-US" b="1" dirty="0" err="1"/>
              <a:t>microapis.io</a:t>
            </a:r>
            <a:endParaRPr lang="en-US" b="1" dirty="0"/>
          </a:p>
          <a:p>
            <a:endParaRPr lang="en-US" b="1" dirty="0"/>
          </a:p>
        </p:txBody>
      </p:sp>
      <p:pic>
        <p:nvPicPr>
          <p:cNvPr id="6" name="Picture 5">
            <a:extLst>
              <a:ext uri="{FF2B5EF4-FFF2-40B4-BE49-F238E27FC236}">
                <a16:creationId xmlns:a16="http://schemas.microsoft.com/office/drawing/2014/main" id="{49EF348C-24AA-236F-DD2A-861FA03DDA79}"/>
              </a:ext>
            </a:extLst>
          </p:cNvPr>
          <p:cNvPicPr>
            <a:picLocks noChangeAspect="1"/>
          </p:cNvPicPr>
          <p:nvPr/>
        </p:nvPicPr>
        <p:blipFill rotWithShape="1">
          <a:blip r:embed="rId2"/>
          <a:srcRect l="6938" t="11704" r="5982" b="16695"/>
          <a:stretch/>
        </p:blipFill>
        <p:spPr>
          <a:xfrm>
            <a:off x="5243217" y="5061664"/>
            <a:ext cx="1705565" cy="1402374"/>
          </a:xfrm>
          <a:prstGeom prst="rect">
            <a:avLst/>
          </a:prstGeom>
        </p:spPr>
      </p:pic>
    </p:spTree>
    <p:extLst>
      <p:ext uri="{BB962C8B-B14F-4D97-AF65-F5344CB8AC3E}">
        <p14:creationId xmlns:p14="http://schemas.microsoft.com/office/powerpoint/2010/main" val="4046653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Why is API security important?</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fontScale="92500"/>
          </a:bodyPr>
          <a:lstStyle/>
          <a:p>
            <a:r>
              <a:rPr lang="en-US" sz="2400" dirty="0"/>
              <a:t>APIs are prevalent</a:t>
            </a:r>
          </a:p>
          <a:p>
            <a:endParaRPr lang="en-US" sz="2400" dirty="0"/>
          </a:p>
          <a:p>
            <a:r>
              <a:rPr lang="en-US" sz="2400" dirty="0"/>
              <a:t>57% of Internet traffic goes through APIs (Cloudflare, </a:t>
            </a:r>
            <a:r>
              <a:rPr lang="en-US" sz="2400" i="1" dirty="0"/>
              <a:t>2024 API Security &amp; Management Report</a:t>
            </a:r>
            <a:r>
              <a:rPr lang="en-US" sz="2400" dirty="0"/>
              <a:t>)</a:t>
            </a:r>
          </a:p>
          <a:p>
            <a:endParaRPr lang="en-US" sz="2400" dirty="0"/>
          </a:p>
          <a:p>
            <a:r>
              <a:rPr lang="en-US" sz="2400" dirty="0"/>
              <a:t>API attacks grew by 400% in the past Q1 2023 (Salt Security, </a:t>
            </a:r>
            <a:r>
              <a:rPr lang="en-US" sz="2400" i="1" dirty="0"/>
              <a:t>State of API Security Q1 2023</a:t>
            </a:r>
            <a:r>
              <a:rPr lang="en-US" sz="2400" dirty="0"/>
              <a:t>)</a:t>
            </a:r>
          </a:p>
          <a:p>
            <a:endParaRPr lang="en-US" sz="2400" dirty="0"/>
          </a:p>
          <a:p>
            <a:r>
              <a:rPr lang="en-US" sz="2400" dirty="0"/>
              <a:t>APIs are the main attack vector (Gartner, 2022)</a:t>
            </a:r>
          </a:p>
        </p:txBody>
      </p:sp>
    </p:spTree>
    <p:extLst>
      <p:ext uri="{BB962C8B-B14F-4D97-AF65-F5344CB8AC3E}">
        <p14:creationId xmlns:p14="http://schemas.microsoft.com/office/powerpoint/2010/main" val="20761751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fontScale="90000"/>
          </a:bodyPr>
          <a:lstStyle/>
          <a:p>
            <a:r>
              <a:rPr lang="en-US" dirty="0"/>
              <a:t>Unsafe consumption of APIs – how to mitigate</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200" dirty="0"/>
              <a:t>Validate responses from third-party APIs against their published schemas</a:t>
            </a:r>
          </a:p>
          <a:p>
            <a:endParaRPr lang="en-US" sz="2200" dirty="0"/>
          </a:p>
          <a:p>
            <a:r>
              <a:rPr lang="en-US" sz="2200" dirty="0"/>
              <a:t>Sanitize data coming from third-party APIs</a:t>
            </a:r>
          </a:p>
          <a:p>
            <a:endParaRPr lang="en-US" sz="2200" dirty="0"/>
          </a:p>
          <a:p>
            <a:r>
              <a:rPr lang="en-US" sz="2200" dirty="0"/>
              <a:t>Parametrize queries involving external data</a:t>
            </a:r>
          </a:p>
        </p:txBody>
      </p:sp>
    </p:spTree>
    <p:extLst>
      <p:ext uri="{BB962C8B-B14F-4D97-AF65-F5344CB8AC3E}">
        <p14:creationId xmlns:p14="http://schemas.microsoft.com/office/powerpoint/2010/main" val="30554928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Security misconfiguration</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200" dirty="0"/>
              <a:t>Security misconfiguration refers to the incorrect configuration of our services</a:t>
            </a:r>
          </a:p>
          <a:p>
            <a:endParaRPr lang="en-US" sz="2200" dirty="0"/>
          </a:p>
          <a:p>
            <a:r>
              <a:rPr lang="en-US" sz="2200" dirty="0"/>
              <a:t>E.g. running in DEBUG mode, exposing unnecessary HTTP methods, unauthenticated services, exposing private APIs to the Internet, etc.</a:t>
            </a:r>
          </a:p>
        </p:txBody>
      </p:sp>
    </p:spTree>
    <p:extLst>
      <p:ext uri="{BB962C8B-B14F-4D97-AF65-F5344CB8AC3E}">
        <p14:creationId xmlns:p14="http://schemas.microsoft.com/office/powerpoint/2010/main" val="29285144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1392D-A530-8EF1-F0F8-0E5A7DFD73EB}"/>
              </a:ext>
            </a:extLst>
          </p:cNvPr>
          <p:cNvPicPr>
            <a:picLocks noChangeAspect="1"/>
          </p:cNvPicPr>
          <p:nvPr/>
        </p:nvPicPr>
        <p:blipFill>
          <a:blip r:embed="rId3"/>
          <a:stretch>
            <a:fillRect/>
          </a:stretch>
        </p:blipFill>
        <p:spPr>
          <a:xfrm>
            <a:off x="2373689" y="969236"/>
            <a:ext cx="7444621" cy="5563875"/>
          </a:xfrm>
          <a:prstGeom prst="rect">
            <a:avLst/>
          </a:prstGeom>
        </p:spPr>
      </p:pic>
      <p:sp>
        <p:nvSpPr>
          <p:cNvPr id="3" name="TextBox 2">
            <a:extLst>
              <a:ext uri="{FF2B5EF4-FFF2-40B4-BE49-F238E27FC236}">
                <a16:creationId xmlns:a16="http://schemas.microsoft.com/office/drawing/2014/main" id="{A5EAADD0-9762-8E5B-62EA-BDB46EDE44D7}"/>
              </a:ext>
            </a:extLst>
          </p:cNvPr>
          <p:cNvSpPr txBox="1"/>
          <p:nvPr/>
        </p:nvSpPr>
        <p:spPr>
          <a:xfrm>
            <a:off x="0" y="0"/>
            <a:ext cx="12192000" cy="769441"/>
          </a:xfrm>
          <a:prstGeom prst="rect">
            <a:avLst/>
          </a:prstGeom>
          <a:noFill/>
        </p:spPr>
        <p:txBody>
          <a:bodyPr wrap="square" rtlCol="0">
            <a:spAutoFit/>
          </a:bodyPr>
          <a:lstStyle/>
          <a:p>
            <a:pPr algn="ctr"/>
            <a:r>
              <a:rPr lang="en-US" sz="4400" b="1" dirty="0">
                <a:solidFill>
                  <a:srgbClr val="FF0000"/>
                </a:solidFill>
              </a:rPr>
              <a:t>Security Misconfiguration</a:t>
            </a:r>
          </a:p>
        </p:txBody>
      </p:sp>
    </p:spTree>
    <p:extLst>
      <p:ext uri="{BB962C8B-B14F-4D97-AF65-F5344CB8AC3E}">
        <p14:creationId xmlns:p14="http://schemas.microsoft.com/office/powerpoint/2010/main" val="2699594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xfrm>
            <a:off x="895725" y="7598"/>
            <a:ext cx="10571998" cy="970450"/>
          </a:xfrm>
          <a:effectLst/>
        </p:spPr>
        <p:txBody>
          <a:bodyPr>
            <a:normAutofit/>
          </a:bodyPr>
          <a:lstStyle/>
          <a:p>
            <a:r>
              <a:rPr lang="en-US" dirty="0"/>
              <a:t>Security misconfiguration – examples </a:t>
            </a:r>
          </a:p>
        </p:txBody>
      </p:sp>
      <p:pic>
        <p:nvPicPr>
          <p:cNvPr id="4" name="Content Placeholder 3">
            <a:extLst>
              <a:ext uri="{FF2B5EF4-FFF2-40B4-BE49-F238E27FC236}">
                <a16:creationId xmlns:a16="http://schemas.microsoft.com/office/drawing/2014/main" id="{1CBEBE6D-3E7B-0642-18EC-166B840F9D2E}"/>
              </a:ext>
            </a:extLst>
          </p:cNvPr>
          <p:cNvPicPr>
            <a:picLocks noGrp="1" noChangeAspect="1"/>
          </p:cNvPicPr>
          <p:nvPr>
            <p:ph idx="1"/>
          </p:nvPr>
        </p:nvPicPr>
        <p:blipFill>
          <a:blip r:embed="rId3"/>
          <a:stretch>
            <a:fillRect/>
          </a:stretch>
        </p:blipFill>
        <p:spPr>
          <a:xfrm>
            <a:off x="1739421" y="1760076"/>
            <a:ext cx="10452579" cy="1741041"/>
          </a:xfrm>
          <a:prstGeom prst="rect">
            <a:avLst/>
          </a:prstGeom>
        </p:spPr>
      </p:pic>
      <p:pic>
        <p:nvPicPr>
          <p:cNvPr id="5" name="Picture 4">
            <a:extLst>
              <a:ext uri="{FF2B5EF4-FFF2-40B4-BE49-F238E27FC236}">
                <a16:creationId xmlns:a16="http://schemas.microsoft.com/office/drawing/2014/main" id="{3892C3B9-B689-A83D-2C23-28B5ABA90C83}"/>
              </a:ext>
            </a:extLst>
          </p:cNvPr>
          <p:cNvPicPr>
            <a:picLocks noChangeAspect="1"/>
          </p:cNvPicPr>
          <p:nvPr/>
        </p:nvPicPr>
        <p:blipFill>
          <a:blip r:embed="rId4"/>
          <a:stretch>
            <a:fillRect/>
          </a:stretch>
        </p:blipFill>
        <p:spPr>
          <a:xfrm>
            <a:off x="4419600" y="3674701"/>
            <a:ext cx="7772400" cy="615217"/>
          </a:xfrm>
          <a:prstGeom prst="rect">
            <a:avLst/>
          </a:prstGeom>
        </p:spPr>
      </p:pic>
      <p:pic>
        <p:nvPicPr>
          <p:cNvPr id="7" name="Picture 6">
            <a:extLst>
              <a:ext uri="{FF2B5EF4-FFF2-40B4-BE49-F238E27FC236}">
                <a16:creationId xmlns:a16="http://schemas.microsoft.com/office/drawing/2014/main" id="{23E10546-AADF-B625-0202-EC160A523C24}"/>
              </a:ext>
            </a:extLst>
          </p:cNvPr>
          <p:cNvPicPr>
            <a:picLocks noChangeAspect="1"/>
          </p:cNvPicPr>
          <p:nvPr/>
        </p:nvPicPr>
        <p:blipFill>
          <a:blip r:embed="rId5"/>
          <a:stretch>
            <a:fillRect/>
          </a:stretch>
        </p:blipFill>
        <p:spPr>
          <a:xfrm>
            <a:off x="0" y="4369372"/>
            <a:ext cx="7772400" cy="1278638"/>
          </a:xfrm>
          <a:prstGeom prst="rect">
            <a:avLst/>
          </a:prstGeom>
        </p:spPr>
      </p:pic>
      <p:pic>
        <p:nvPicPr>
          <p:cNvPr id="8" name="Picture 7">
            <a:extLst>
              <a:ext uri="{FF2B5EF4-FFF2-40B4-BE49-F238E27FC236}">
                <a16:creationId xmlns:a16="http://schemas.microsoft.com/office/drawing/2014/main" id="{02F58537-2062-CB40-EE57-E1D639732605}"/>
              </a:ext>
            </a:extLst>
          </p:cNvPr>
          <p:cNvPicPr>
            <a:picLocks noChangeAspect="1"/>
          </p:cNvPicPr>
          <p:nvPr/>
        </p:nvPicPr>
        <p:blipFill>
          <a:blip r:embed="rId6"/>
          <a:stretch>
            <a:fillRect/>
          </a:stretch>
        </p:blipFill>
        <p:spPr>
          <a:xfrm>
            <a:off x="0" y="5734050"/>
            <a:ext cx="12093413" cy="1123950"/>
          </a:xfrm>
          <a:prstGeom prst="rect">
            <a:avLst/>
          </a:prstGeom>
        </p:spPr>
      </p:pic>
      <p:pic>
        <p:nvPicPr>
          <p:cNvPr id="9" name="Picture 8">
            <a:extLst>
              <a:ext uri="{FF2B5EF4-FFF2-40B4-BE49-F238E27FC236}">
                <a16:creationId xmlns:a16="http://schemas.microsoft.com/office/drawing/2014/main" id="{99101F78-EB03-57D3-DA2A-FA6738D1208C}"/>
              </a:ext>
            </a:extLst>
          </p:cNvPr>
          <p:cNvPicPr>
            <a:picLocks noChangeAspect="1"/>
          </p:cNvPicPr>
          <p:nvPr/>
        </p:nvPicPr>
        <p:blipFill>
          <a:blip r:embed="rId7"/>
          <a:stretch>
            <a:fillRect/>
          </a:stretch>
        </p:blipFill>
        <p:spPr>
          <a:xfrm>
            <a:off x="0" y="1008108"/>
            <a:ext cx="7772400" cy="751968"/>
          </a:xfrm>
          <a:prstGeom prst="rect">
            <a:avLst/>
          </a:prstGeom>
        </p:spPr>
      </p:pic>
    </p:spTree>
    <p:extLst>
      <p:ext uri="{BB962C8B-B14F-4D97-AF65-F5344CB8AC3E}">
        <p14:creationId xmlns:p14="http://schemas.microsoft.com/office/powerpoint/2010/main" val="8303438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fontScale="90000"/>
          </a:bodyPr>
          <a:lstStyle/>
          <a:p>
            <a:r>
              <a:rPr lang="en-US" dirty="0"/>
              <a:t>Security misconfiguration – how to mitigate</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200" dirty="0"/>
              <a:t>Ensure all flags and configuration modes are correctly set</a:t>
            </a:r>
          </a:p>
          <a:p>
            <a:endParaRPr lang="en-US" sz="2200" dirty="0"/>
          </a:p>
          <a:p>
            <a:r>
              <a:rPr lang="en-US" sz="2200" dirty="0"/>
              <a:t>Don’t leak stack traces -&gt; capture exceptions and return standard error responses</a:t>
            </a:r>
          </a:p>
          <a:p>
            <a:endParaRPr lang="en-US" sz="2200" dirty="0"/>
          </a:p>
          <a:p>
            <a:r>
              <a:rPr lang="en-US" sz="2200" dirty="0"/>
              <a:t>Add secure headers like </a:t>
            </a:r>
            <a:r>
              <a:rPr lang="en-US" sz="2200" dirty="0" err="1"/>
              <a:t>rateLimit</a:t>
            </a:r>
            <a:endParaRPr lang="en-US" sz="2200" dirty="0"/>
          </a:p>
          <a:p>
            <a:endParaRPr lang="en-US" sz="2200" dirty="0"/>
          </a:p>
          <a:p>
            <a:r>
              <a:rPr lang="en-US" sz="2200" dirty="0"/>
              <a:t>Enable authentication where needed</a:t>
            </a:r>
          </a:p>
        </p:txBody>
      </p:sp>
    </p:spTree>
    <p:extLst>
      <p:ext uri="{BB962C8B-B14F-4D97-AF65-F5344CB8AC3E}">
        <p14:creationId xmlns:p14="http://schemas.microsoft.com/office/powerpoint/2010/main" val="1709543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Improper asset management</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200" dirty="0"/>
              <a:t>Assets refers to our surface attack, such as endpoints and API versions. Improper asset management refers to the improper management of our attack surface.</a:t>
            </a:r>
          </a:p>
          <a:p>
            <a:endParaRPr lang="en-US" sz="2200" dirty="0"/>
          </a:p>
          <a:p>
            <a:r>
              <a:rPr lang="en-US" sz="2200" dirty="0"/>
              <a:t>E.g. failing to retire a deprecated version.</a:t>
            </a:r>
          </a:p>
          <a:p>
            <a:endParaRPr lang="en-US" sz="2200" dirty="0"/>
          </a:p>
          <a:p>
            <a:r>
              <a:rPr lang="en-US" sz="2200" dirty="0"/>
              <a:t>API sprawling</a:t>
            </a:r>
          </a:p>
          <a:p>
            <a:r>
              <a:rPr lang="en-US" sz="2200" dirty="0"/>
              <a:t>Shadow APIs</a:t>
            </a:r>
          </a:p>
          <a:p>
            <a:r>
              <a:rPr lang="en-US" sz="2200" dirty="0"/>
              <a:t>Ghost APIs</a:t>
            </a:r>
          </a:p>
        </p:txBody>
      </p:sp>
    </p:spTree>
    <p:extLst>
      <p:ext uri="{BB962C8B-B14F-4D97-AF65-F5344CB8AC3E}">
        <p14:creationId xmlns:p14="http://schemas.microsoft.com/office/powerpoint/2010/main" val="19754835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03767E-F54B-B113-93A5-FD3093DEB4EB}"/>
              </a:ext>
            </a:extLst>
          </p:cNvPr>
          <p:cNvPicPr>
            <a:picLocks noChangeAspect="1"/>
          </p:cNvPicPr>
          <p:nvPr/>
        </p:nvPicPr>
        <p:blipFill>
          <a:blip r:embed="rId3"/>
          <a:stretch>
            <a:fillRect/>
          </a:stretch>
        </p:blipFill>
        <p:spPr>
          <a:xfrm>
            <a:off x="1986339" y="870333"/>
            <a:ext cx="8219322" cy="5614291"/>
          </a:xfrm>
          <a:prstGeom prst="rect">
            <a:avLst/>
          </a:prstGeom>
        </p:spPr>
      </p:pic>
      <p:sp>
        <p:nvSpPr>
          <p:cNvPr id="3" name="TextBox 2">
            <a:extLst>
              <a:ext uri="{FF2B5EF4-FFF2-40B4-BE49-F238E27FC236}">
                <a16:creationId xmlns:a16="http://schemas.microsoft.com/office/drawing/2014/main" id="{B8EC4979-F859-CDA8-DFDC-C352EE893F22}"/>
              </a:ext>
            </a:extLst>
          </p:cNvPr>
          <p:cNvSpPr txBox="1"/>
          <p:nvPr/>
        </p:nvSpPr>
        <p:spPr>
          <a:xfrm>
            <a:off x="0" y="0"/>
            <a:ext cx="12192000" cy="769441"/>
          </a:xfrm>
          <a:prstGeom prst="rect">
            <a:avLst/>
          </a:prstGeom>
          <a:noFill/>
        </p:spPr>
        <p:txBody>
          <a:bodyPr wrap="square" rtlCol="0">
            <a:spAutoFit/>
          </a:bodyPr>
          <a:lstStyle/>
          <a:p>
            <a:pPr algn="ctr"/>
            <a:r>
              <a:rPr lang="en-US" sz="4400" b="1" dirty="0">
                <a:solidFill>
                  <a:srgbClr val="FF0000"/>
                </a:solidFill>
              </a:rPr>
              <a:t>Improper Asset Management</a:t>
            </a:r>
          </a:p>
        </p:txBody>
      </p:sp>
    </p:spTree>
    <p:extLst>
      <p:ext uri="{BB962C8B-B14F-4D97-AF65-F5344CB8AC3E}">
        <p14:creationId xmlns:p14="http://schemas.microsoft.com/office/powerpoint/2010/main" val="7655311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Improper asset management – examples </a:t>
            </a:r>
          </a:p>
        </p:txBody>
      </p:sp>
      <p:pic>
        <p:nvPicPr>
          <p:cNvPr id="3" name="Picture 2">
            <a:extLst>
              <a:ext uri="{FF2B5EF4-FFF2-40B4-BE49-F238E27FC236}">
                <a16:creationId xmlns:a16="http://schemas.microsoft.com/office/drawing/2014/main" id="{C80DDBC9-DA85-0C9A-468D-BD03670153B0}"/>
              </a:ext>
            </a:extLst>
          </p:cNvPr>
          <p:cNvPicPr>
            <a:picLocks noChangeAspect="1"/>
          </p:cNvPicPr>
          <p:nvPr/>
        </p:nvPicPr>
        <p:blipFill>
          <a:blip r:embed="rId3"/>
          <a:stretch>
            <a:fillRect/>
          </a:stretch>
        </p:blipFill>
        <p:spPr>
          <a:xfrm>
            <a:off x="818712" y="2222287"/>
            <a:ext cx="7772400" cy="1222731"/>
          </a:xfrm>
          <a:prstGeom prst="rect">
            <a:avLst/>
          </a:prstGeom>
        </p:spPr>
      </p:pic>
      <p:pic>
        <p:nvPicPr>
          <p:cNvPr id="4" name="Picture 3">
            <a:extLst>
              <a:ext uri="{FF2B5EF4-FFF2-40B4-BE49-F238E27FC236}">
                <a16:creationId xmlns:a16="http://schemas.microsoft.com/office/drawing/2014/main" id="{849B5788-7D16-881D-44D2-B77B7FC6937D}"/>
              </a:ext>
            </a:extLst>
          </p:cNvPr>
          <p:cNvPicPr>
            <a:picLocks noChangeAspect="1"/>
          </p:cNvPicPr>
          <p:nvPr/>
        </p:nvPicPr>
        <p:blipFill>
          <a:blip r:embed="rId4"/>
          <a:stretch>
            <a:fillRect/>
          </a:stretch>
        </p:blipFill>
        <p:spPr>
          <a:xfrm>
            <a:off x="818712" y="3445018"/>
            <a:ext cx="10409352" cy="1374632"/>
          </a:xfrm>
          <a:prstGeom prst="rect">
            <a:avLst/>
          </a:prstGeom>
        </p:spPr>
      </p:pic>
    </p:spTree>
    <p:extLst>
      <p:ext uri="{BB962C8B-B14F-4D97-AF65-F5344CB8AC3E}">
        <p14:creationId xmlns:p14="http://schemas.microsoft.com/office/powerpoint/2010/main" val="24725379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fontScale="90000"/>
          </a:bodyPr>
          <a:lstStyle/>
          <a:p>
            <a:r>
              <a:rPr lang="en-US" dirty="0"/>
              <a:t>Improper asset management – how to mitigate </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200" dirty="0"/>
              <a:t>Have a process for releasing and deprecating API versions</a:t>
            </a:r>
          </a:p>
          <a:p>
            <a:endParaRPr lang="en-US" sz="2200" dirty="0"/>
          </a:p>
          <a:p>
            <a:r>
              <a:rPr lang="en-US" sz="2200" dirty="0"/>
              <a:t>Use technologies like API Gateways to control your surface attack exposure and manage API versioning</a:t>
            </a:r>
          </a:p>
        </p:txBody>
      </p:sp>
    </p:spTree>
    <p:extLst>
      <p:ext uri="{BB962C8B-B14F-4D97-AF65-F5344CB8AC3E}">
        <p14:creationId xmlns:p14="http://schemas.microsoft.com/office/powerpoint/2010/main" val="40352432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Unrestricted resource consumption</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200" dirty="0"/>
              <a:t>It happens when threat actors gain unfettered access to our resources.</a:t>
            </a:r>
          </a:p>
          <a:p>
            <a:endParaRPr lang="en-US" sz="2200" dirty="0"/>
          </a:p>
          <a:p>
            <a:r>
              <a:rPr lang="en-US" sz="2200" dirty="0"/>
              <a:t>Main types of attacks: DDoS and brute force.</a:t>
            </a:r>
          </a:p>
          <a:p>
            <a:endParaRPr lang="en-US" sz="2200" dirty="0"/>
          </a:p>
          <a:p>
            <a:r>
              <a:rPr lang="en-US" sz="2200" dirty="0"/>
              <a:t>DDoS allows threat actors to shut down our services.</a:t>
            </a:r>
          </a:p>
          <a:p>
            <a:endParaRPr lang="en-US" sz="2200" dirty="0"/>
          </a:p>
          <a:p>
            <a:r>
              <a:rPr lang="en-US" sz="2200" dirty="0"/>
              <a:t>Brute force allows threat actors to break credentials.</a:t>
            </a:r>
          </a:p>
        </p:txBody>
      </p:sp>
    </p:spTree>
    <p:extLst>
      <p:ext uri="{BB962C8B-B14F-4D97-AF65-F5344CB8AC3E}">
        <p14:creationId xmlns:p14="http://schemas.microsoft.com/office/powerpoint/2010/main" val="914409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DAD47858-7A44-47E5-AC94-E528B41D1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xfrm>
            <a:off x="810002" y="639097"/>
            <a:ext cx="3211392" cy="3781101"/>
          </a:xfrm>
        </p:spPr>
        <p:txBody>
          <a:bodyPr vert="horz" lIns="91440" tIns="45720" rIns="91440" bIns="45720" rtlCol="0" anchor="b">
            <a:normAutofit/>
          </a:bodyPr>
          <a:lstStyle/>
          <a:p>
            <a:r>
              <a:rPr lang="en-US" sz="5400"/>
              <a:t>APIs are easy targets</a:t>
            </a:r>
          </a:p>
        </p:txBody>
      </p:sp>
      <p:sp>
        <p:nvSpPr>
          <p:cNvPr id="13" name="Rectangle 12">
            <a:extLst>
              <a:ext uri="{FF2B5EF4-FFF2-40B4-BE49-F238E27FC236}">
                <a16:creationId xmlns:a16="http://schemas.microsoft.com/office/drawing/2014/main" id="{8463C51E-4C59-4602-8432-5BB95E378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3BD741A-3F41-45C2-A7D1-440BB2354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a:extLst>
              <a:ext uri="{FF2B5EF4-FFF2-40B4-BE49-F238E27FC236}">
                <a16:creationId xmlns:a16="http://schemas.microsoft.com/office/drawing/2014/main" id="{BA241C17-7C8A-CC4A-1B75-A4F20F8FD94F}"/>
              </a:ext>
            </a:extLst>
          </p:cNvPr>
          <p:cNvPicPr>
            <a:picLocks noGrp="1" noChangeAspect="1"/>
          </p:cNvPicPr>
          <p:nvPr>
            <p:ph idx="1"/>
          </p:nvPr>
        </p:nvPicPr>
        <p:blipFill>
          <a:blip r:embed="rId3"/>
          <a:stretch>
            <a:fillRect/>
          </a:stretch>
        </p:blipFill>
        <p:spPr>
          <a:xfrm>
            <a:off x="4635286" y="0"/>
            <a:ext cx="7556714" cy="6234289"/>
          </a:xfrm>
          <a:prstGeom prst="rect">
            <a:avLst/>
          </a:prstGeom>
        </p:spPr>
      </p:pic>
      <p:pic>
        <p:nvPicPr>
          <p:cNvPr id="4" name="Picture 3">
            <a:extLst>
              <a:ext uri="{FF2B5EF4-FFF2-40B4-BE49-F238E27FC236}">
                <a16:creationId xmlns:a16="http://schemas.microsoft.com/office/drawing/2014/main" id="{84135046-B158-1BC4-3E63-71FE98184F1F}"/>
              </a:ext>
            </a:extLst>
          </p:cNvPr>
          <p:cNvPicPr>
            <a:picLocks noChangeAspect="1"/>
          </p:cNvPicPr>
          <p:nvPr/>
        </p:nvPicPr>
        <p:blipFill>
          <a:blip r:embed="rId4"/>
          <a:stretch>
            <a:fillRect/>
          </a:stretch>
        </p:blipFill>
        <p:spPr>
          <a:xfrm>
            <a:off x="4419600" y="6234289"/>
            <a:ext cx="7772400" cy="615994"/>
          </a:xfrm>
          <a:prstGeom prst="rect">
            <a:avLst/>
          </a:prstGeom>
        </p:spPr>
      </p:pic>
    </p:spTree>
    <p:extLst>
      <p:ext uri="{BB962C8B-B14F-4D97-AF65-F5344CB8AC3E}">
        <p14:creationId xmlns:p14="http://schemas.microsoft.com/office/powerpoint/2010/main" val="796717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43C693-17B7-A7D9-4782-2BDC558747FB}"/>
              </a:ext>
            </a:extLst>
          </p:cNvPr>
          <p:cNvPicPr>
            <a:picLocks noChangeAspect="1"/>
          </p:cNvPicPr>
          <p:nvPr/>
        </p:nvPicPr>
        <p:blipFill>
          <a:blip r:embed="rId3"/>
          <a:stretch>
            <a:fillRect/>
          </a:stretch>
        </p:blipFill>
        <p:spPr>
          <a:xfrm>
            <a:off x="1571918" y="1103244"/>
            <a:ext cx="9048164" cy="5416826"/>
          </a:xfrm>
          <a:prstGeom prst="rect">
            <a:avLst/>
          </a:prstGeom>
        </p:spPr>
      </p:pic>
      <p:sp>
        <p:nvSpPr>
          <p:cNvPr id="3" name="TextBox 2">
            <a:extLst>
              <a:ext uri="{FF2B5EF4-FFF2-40B4-BE49-F238E27FC236}">
                <a16:creationId xmlns:a16="http://schemas.microsoft.com/office/drawing/2014/main" id="{E174D3E1-8333-7F5B-5F24-B01D16815BD5}"/>
              </a:ext>
            </a:extLst>
          </p:cNvPr>
          <p:cNvSpPr txBox="1"/>
          <p:nvPr/>
        </p:nvSpPr>
        <p:spPr>
          <a:xfrm>
            <a:off x="0" y="0"/>
            <a:ext cx="12192000" cy="769441"/>
          </a:xfrm>
          <a:prstGeom prst="rect">
            <a:avLst/>
          </a:prstGeom>
          <a:noFill/>
        </p:spPr>
        <p:txBody>
          <a:bodyPr wrap="square" rtlCol="0">
            <a:spAutoFit/>
          </a:bodyPr>
          <a:lstStyle/>
          <a:p>
            <a:pPr algn="ctr"/>
            <a:r>
              <a:rPr lang="en-US" sz="4400" b="1" dirty="0">
                <a:solidFill>
                  <a:srgbClr val="FF0000"/>
                </a:solidFill>
              </a:rPr>
              <a:t>Unrestricted Resource Consumption</a:t>
            </a:r>
          </a:p>
        </p:txBody>
      </p:sp>
    </p:spTree>
    <p:extLst>
      <p:ext uri="{BB962C8B-B14F-4D97-AF65-F5344CB8AC3E}">
        <p14:creationId xmlns:p14="http://schemas.microsoft.com/office/powerpoint/2010/main" val="20949053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xfrm>
            <a:off x="810001" y="113813"/>
            <a:ext cx="10571998" cy="970450"/>
          </a:xfrm>
          <a:effectLst/>
        </p:spPr>
        <p:txBody>
          <a:bodyPr>
            <a:normAutofit fontScale="90000"/>
          </a:bodyPr>
          <a:lstStyle/>
          <a:p>
            <a:r>
              <a:rPr lang="en-US" dirty="0"/>
              <a:t>Unrestricted resource consumption – examples </a:t>
            </a:r>
          </a:p>
        </p:txBody>
      </p:sp>
      <p:pic>
        <p:nvPicPr>
          <p:cNvPr id="3" name="Picture 2">
            <a:extLst>
              <a:ext uri="{FF2B5EF4-FFF2-40B4-BE49-F238E27FC236}">
                <a16:creationId xmlns:a16="http://schemas.microsoft.com/office/drawing/2014/main" id="{C52B787C-5F7C-B4E8-D5FB-F1CFC0A11F70}"/>
              </a:ext>
            </a:extLst>
          </p:cNvPr>
          <p:cNvPicPr>
            <a:picLocks noChangeAspect="1"/>
          </p:cNvPicPr>
          <p:nvPr/>
        </p:nvPicPr>
        <p:blipFill>
          <a:blip r:embed="rId3"/>
          <a:stretch>
            <a:fillRect/>
          </a:stretch>
        </p:blipFill>
        <p:spPr>
          <a:xfrm>
            <a:off x="54205" y="2308012"/>
            <a:ext cx="5660796" cy="1384328"/>
          </a:xfrm>
          <a:prstGeom prst="rect">
            <a:avLst/>
          </a:prstGeom>
        </p:spPr>
      </p:pic>
      <p:pic>
        <p:nvPicPr>
          <p:cNvPr id="4" name="Picture 3">
            <a:extLst>
              <a:ext uri="{FF2B5EF4-FFF2-40B4-BE49-F238E27FC236}">
                <a16:creationId xmlns:a16="http://schemas.microsoft.com/office/drawing/2014/main" id="{4C8D2261-45BB-150C-44D8-98AFBA471122}"/>
              </a:ext>
            </a:extLst>
          </p:cNvPr>
          <p:cNvPicPr>
            <a:picLocks noChangeAspect="1"/>
          </p:cNvPicPr>
          <p:nvPr/>
        </p:nvPicPr>
        <p:blipFill>
          <a:blip r:embed="rId4"/>
          <a:stretch>
            <a:fillRect/>
          </a:stretch>
        </p:blipFill>
        <p:spPr>
          <a:xfrm>
            <a:off x="5715001" y="1084263"/>
            <a:ext cx="6397436" cy="5677100"/>
          </a:xfrm>
          <a:prstGeom prst="rect">
            <a:avLst/>
          </a:prstGeom>
        </p:spPr>
      </p:pic>
    </p:spTree>
    <p:extLst>
      <p:ext uri="{BB962C8B-B14F-4D97-AF65-F5344CB8AC3E}">
        <p14:creationId xmlns:p14="http://schemas.microsoft.com/office/powerpoint/2010/main" val="41706308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xfrm>
            <a:off x="810001" y="113813"/>
            <a:ext cx="10571998" cy="970450"/>
          </a:xfrm>
          <a:effectLst/>
        </p:spPr>
        <p:txBody>
          <a:bodyPr>
            <a:normAutofit fontScale="90000"/>
          </a:bodyPr>
          <a:lstStyle/>
          <a:p>
            <a:r>
              <a:rPr lang="en-US" dirty="0"/>
              <a:t>Unrestricted resource consumption – examples </a:t>
            </a:r>
          </a:p>
        </p:txBody>
      </p:sp>
      <p:pic>
        <p:nvPicPr>
          <p:cNvPr id="5" name="Picture 4">
            <a:extLst>
              <a:ext uri="{FF2B5EF4-FFF2-40B4-BE49-F238E27FC236}">
                <a16:creationId xmlns:a16="http://schemas.microsoft.com/office/drawing/2014/main" id="{E0DE6F5B-CAE7-57B4-E003-804705C6BEC2}"/>
              </a:ext>
            </a:extLst>
          </p:cNvPr>
          <p:cNvPicPr>
            <a:picLocks noChangeAspect="1"/>
          </p:cNvPicPr>
          <p:nvPr/>
        </p:nvPicPr>
        <p:blipFill>
          <a:blip r:embed="rId3"/>
          <a:stretch>
            <a:fillRect/>
          </a:stretch>
        </p:blipFill>
        <p:spPr>
          <a:xfrm>
            <a:off x="0" y="1084263"/>
            <a:ext cx="7772400" cy="1628002"/>
          </a:xfrm>
          <a:prstGeom prst="rect">
            <a:avLst/>
          </a:prstGeom>
        </p:spPr>
      </p:pic>
      <p:pic>
        <p:nvPicPr>
          <p:cNvPr id="6" name="Picture 5">
            <a:extLst>
              <a:ext uri="{FF2B5EF4-FFF2-40B4-BE49-F238E27FC236}">
                <a16:creationId xmlns:a16="http://schemas.microsoft.com/office/drawing/2014/main" id="{73C7EEB6-8147-2442-AF5E-8F8BBE0D1C7F}"/>
              </a:ext>
            </a:extLst>
          </p:cNvPr>
          <p:cNvPicPr>
            <a:picLocks noChangeAspect="1"/>
          </p:cNvPicPr>
          <p:nvPr/>
        </p:nvPicPr>
        <p:blipFill>
          <a:blip r:embed="rId4"/>
          <a:stretch>
            <a:fillRect/>
          </a:stretch>
        </p:blipFill>
        <p:spPr>
          <a:xfrm>
            <a:off x="0" y="2697935"/>
            <a:ext cx="7721600" cy="2336800"/>
          </a:xfrm>
          <a:prstGeom prst="rect">
            <a:avLst/>
          </a:prstGeom>
        </p:spPr>
      </p:pic>
      <p:pic>
        <p:nvPicPr>
          <p:cNvPr id="7" name="Picture 6">
            <a:extLst>
              <a:ext uri="{FF2B5EF4-FFF2-40B4-BE49-F238E27FC236}">
                <a16:creationId xmlns:a16="http://schemas.microsoft.com/office/drawing/2014/main" id="{94B283B1-E792-F0D6-B51A-9B51F70EF279}"/>
              </a:ext>
            </a:extLst>
          </p:cNvPr>
          <p:cNvPicPr>
            <a:picLocks noChangeAspect="1"/>
          </p:cNvPicPr>
          <p:nvPr/>
        </p:nvPicPr>
        <p:blipFill>
          <a:blip r:embed="rId5"/>
          <a:stretch>
            <a:fillRect/>
          </a:stretch>
        </p:blipFill>
        <p:spPr>
          <a:xfrm>
            <a:off x="0" y="5034735"/>
            <a:ext cx="4533900" cy="939800"/>
          </a:xfrm>
          <a:prstGeom prst="rect">
            <a:avLst/>
          </a:prstGeom>
        </p:spPr>
      </p:pic>
      <p:pic>
        <p:nvPicPr>
          <p:cNvPr id="8" name="Picture 7">
            <a:extLst>
              <a:ext uri="{FF2B5EF4-FFF2-40B4-BE49-F238E27FC236}">
                <a16:creationId xmlns:a16="http://schemas.microsoft.com/office/drawing/2014/main" id="{B1731552-A6C0-AC15-EE1C-9C190EDEC287}"/>
              </a:ext>
            </a:extLst>
          </p:cNvPr>
          <p:cNvPicPr>
            <a:picLocks noChangeAspect="1"/>
          </p:cNvPicPr>
          <p:nvPr/>
        </p:nvPicPr>
        <p:blipFill>
          <a:blip r:embed="rId6"/>
          <a:stretch>
            <a:fillRect/>
          </a:stretch>
        </p:blipFill>
        <p:spPr>
          <a:xfrm>
            <a:off x="4591050" y="5095354"/>
            <a:ext cx="7600950" cy="1762646"/>
          </a:xfrm>
          <a:prstGeom prst="rect">
            <a:avLst/>
          </a:prstGeom>
        </p:spPr>
      </p:pic>
    </p:spTree>
    <p:extLst>
      <p:ext uri="{BB962C8B-B14F-4D97-AF65-F5344CB8AC3E}">
        <p14:creationId xmlns:p14="http://schemas.microsoft.com/office/powerpoint/2010/main" val="11969549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DF95EA-C537-E5EB-88C7-B37099DA9E4A}"/>
              </a:ext>
            </a:extLst>
          </p:cNvPr>
          <p:cNvPicPr>
            <a:picLocks noChangeAspect="1"/>
          </p:cNvPicPr>
          <p:nvPr/>
        </p:nvPicPr>
        <p:blipFill>
          <a:blip r:embed="rId3"/>
          <a:stretch>
            <a:fillRect/>
          </a:stretch>
        </p:blipFill>
        <p:spPr>
          <a:xfrm>
            <a:off x="966667" y="-66675"/>
            <a:ext cx="10160829" cy="6924675"/>
          </a:xfrm>
          <a:prstGeom prst="rect">
            <a:avLst/>
          </a:prstGeom>
        </p:spPr>
      </p:pic>
      <p:pic>
        <p:nvPicPr>
          <p:cNvPr id="11" name="Picture 10">
            <a:extLst>
              <a:ext uri="{FF2B5EF4-FFF2-40B4-BE49-F238E27FC236}">
                <a16:creationId xmlns:a16="http://schemas.microsoft.com/office/drawing/2014/main" id="{B1F53E8D-96C3-9827-0B79-311650E6D81F}"/>
              </a:ext>
            </a:extLst>
          </p:cNvPr>
          <p:cNvPicPr>
            <a:picLocks noChangeAspect="1"/>
          </p:cNvPicPr>
          <p:nvPr/>
        </p:nvPicPr>
        <p:blipFill>
          <a:blip r:embed="rId4"/>
          <a:stretch>
            <a:fillRect/>
          </a:stretch>
        </p:blipFill>
        <p:spPr>
          <a:xfrm>
            <a:off x="9296400" y="6219112"/>
            <a:ext cx="2895600" cy="638887"/>
          </a:xfrm>
          <a:prstGeom prst="rect">
            <a:avLst/>
          </a:prstGeom>
        </p:spPr>
      </p:pic>
    </p:spTree>
    <p:extLst>
      <p:ext uri="{BB962C8B-B14F-4D97-AF65-F5344CB8AC3E}">
        <p14:creationId xmlns:p14="http://schemas.microsoft.com/office/powerpoint/2010/main" val="26354599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9FDC01C-5A99-E299-C050-34E4372A29B1}"/>
              </a:ext>
            </a:extLst>
          </p:cNvPr>
          <p:cNvPicPr>
            <a:picLocks noChangeAspect="1"/>
          </p:cNvPicPr>
          <p:nvPr/>
        </p:nvPicPr>
        <p:blipFill>
          <a:blip r:embed="rId3"/>
          <a:stretch>
            <a:fillRect/>
          </a:stretch>
        </p:blipFill>
        <p:spPr>
          <a:xfrm>
            <a:off x="0" y="0"/>
            <a:ext cx="12192000" cy="6825186"/>
          </a:xfrm>
          <a:prstGeom prst="rect">
            <a:avLst/>
          </a:prstGeom>
        </p:spPr>
      </p:pic>
    </p:spTree>
    <p:extLst>
      <p:ext uri="{BB962C8B-B14F-4D97-AF65-F5344CB8AC3E}">
        <p14:creationId xmlns:p14="http://schemas.microsoft.com/office/powerpoint/2010/main" val="5072068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fontScale="90000"/>
          </a:bodyPr>
          <a:lstStyle/>
          <a:p>
            <a:r>
              <a:rPr lang="en-US" dirty="0"/>
              <a:t>Unrestricted resource consumption – how to mitigate </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200" dirty="0"/>
              <a:t>Implement rate-limiting measures</a:t>
            </a:r>
          </a:p>
          <a:p>
            <a:endParaRPr lang="en-US" sz="2200" dirty="0"/>
          </a:p>
          <a:p>
            <a:r>
              <a:rPr lang="en-US" sz="2200" dirty="0"/>
              <a:t>Restrict how many resources a process has access to, e.g. max CPU and memory</a:t>
            </a:r>
          </a:p>
          <a:p>
            <a:endParaRPr lang="en-US" sz="2200" dirty="0"/>
          </a:p>
          <a:p>
            <a:r>
              <a:rPr lang="en-US" sz="2200" dirty="0"/>
              <a:t>Add limits to payload size</a:t>
            </a:r>
          </a:p>
          <a:p>
            <a:endParaRPr lang="en-US" sz="2200" dirty="0"/>
          </a:p>
          <a:p>
            <a:r>
              <a:rPr lang="en-US" sz="2200" dirty="0"/>
              <a:t>Configure auto-scaling limits</a:t>
            </a:r>
          </a:p>
        </p:txBody>
      </p:sp>
    </p:spTree>
    <p:extLst>
      <p:ext uri="{BB962C8B-B14F-4D97-AF65-F5344CB8AC3E}">
        <p14:creationId xmlns:p14="http://schemas.microsoft.com/office/powerpoint/2010/main" val="14018291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Agenda</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22287"/>
            <a:ext cx="7954627" cy="4361393"/>
          </a:xfrm>
          <a:effectLst/>
        </p:spPr>
        <p:txBody>
          <a:bodyPr>
            <a:noAutofit/>
          </a:bodyPr>
          <a:lstStyle/>
          <a:p>
            <a:pPr>
              <a:lnSpc>
                <a:spcPct val="90000"/>
              </a:lnSpc>
            </a:pPr>
            <a:r>
              <a:rPr lang="en-US" sz="2200" dirty="0"/>
              <a:t>Introduction and current state of API security</a:t>
            </a:r>
          </a:p>
          <a:p>
            <a:pPr>
              <a:lnSpc>
                <a:spcPct val="90000"/>
              </a:lnSpc>
            </a:pPr>
            <a:endParaRPr lang="en-US" sz="2200" dirty="0"/>
          </a:p>
          <a:p>
            <a:pPr>
              <a:lnSpc>
                <a:spcPct val="90000"/>
              </a:lnSpc>
            </a:pPr>
            <a:r>
              <a:rPr lang="en-US" sz="2200" dirty="0"/>
              <a:t>API authentication and authorization</a:t>
            </a:r>
          </a:p>
          <a:p>
            <a:pPr>
              <a:lnSpc>
                <a:spcPct val="90000"/>
              </a:lnSpc>
            </a:pPr>
            <a:endParaRPr lang="en-US" sz="2200" dirty="0"/>
          </a:p>
          <a:p>
            <a:pPr>
              <a:lnSpc>
                <a:spcPct val="90000"/>
              </a:lnSpc>
            </a:pPr>
            <a:r>
              <a:rPr lang="en-US" sz="2200" dirty="0"/>
              <a:t>Working with JWTs</a:t>
            </a:r>
          </a:p>
          <a:p>
            <a:pPr>
              <a:lnSpc>
                <a:spcPct val="90000"/>
              </a:lnSpc>
            </a:pPr>
            <a:endParaRPr lang="en-US" sz="2200" dirty="0"/>
          </a:p>
          <a:p>
            <a:pPr>
              <a:lnSpc>
                <a:spcPct val="90000"/>
              </a:lnSpc>
            </a:pPr>
            <a:r>
              <a:rPr lang="en-US" sz="2200" dirty="0"/>
              <a:t>OWASP top 10 API threats</a:t>
            </a:r>
          </a:p>
          <a:p>
            <a:pPr>
              <a:lnSpc>
                <a:spcPct val="90000"/>
              </a:lnSpc>
            </a:pPr>
            <a:endParaRPr lang="en-US" sz="2200" dirty="0"/>
          </a:p>
          <a:p>
            <a:pPr>
              <a:lnSpc>
                <a:spcPct val="90000"/>
              </a:lnSpc>
            </a:pPr>
            <a:r>
              <a:rPr lang="en-US" sz="2200" dirty="0"/>
              <a:t>API security testing</a:t>
            </a:r>
          </a:p>
        </p:txBody>
      </p:sp>
      <p:sp>
        <p:nvSpPr>
          <p:cNvPr id="2" name="Rectangle 1">
            <a:extLst>
              <a:ext uri="{FF2B5EF4-FFF2-40B4-BE49-F238E27FC236}">
                <a16:creationId xmlns:a16="http://schemas.microsoft.com/office/drawing/2014/main" id="{6AA63CF1-C30B-FAAB-C845-CB974ACF1CA1}"/>
              </a:ext>
            </a:extLst>
          </p:cNvPr>
          <p:cNvSpPr/>
          <p:nvPr/>
        </p:nvSpPr>
        <p:spPr>
          <a:xfrm>
            <a:off x="714308" y="5868554"/>
            <a:ext cx="3389860" cy="595423"/>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6753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API security testing strategies</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22287"/>
            <a:ext cx="7954627" cy="4361393"/>
          </a:xfrm>
          <a:effectLst/>
        </p:spPr>
        <p:txBody>
          <a:bodyPr>
            <a:noAutofit/>
          </a:bodyPr>
          <a:lstStyle/>
          <a:p>
            <a:pPr>
              <a:lnSpc>
                <a:spcPct val="90000"/>
              </a:lnSpc>
            </a:pPr>
            <a:r>
              <a:rPr lang="en-US" sz="2400" b="1" u="sng" dirty="0"/>
              <a:t>Design testing</a:t>
            </a:r>
            <a:r>
              <a:rPr lang="en-US" sz="2400" dirty="0"/>
              <a:t>: we test the API specification for vulnerabilities. This is the foundational step for security-by-design. It requires a highly accurate and detailed API specification.</a:t>
            </a:r>
          </a:p>
          <a:p>
            <a:pPr marL="0" indent="0">
              <a:lnSpc>
                <a:spcPct val="90000"/>
              </a:lnSpc>
              <a:buNone/>
            </a:pPr>
            <a:endParaRPr lang="en-US" sz="2400" dirty="0"/>
          </a:p>
          <a:p>
            <a:pPr>
              <a:lnSpc>
                <a:spcPct val="90000"/>
              </a:lnSpc>
            </a:pPr>
            <a:r>
              <a:rPr lang="en-US" sz="2400" b="1" u="sng" dirty="0"/>
              <a:t>Runtime testing</a:t>
            </a:r>
            <a:r>
              <a:rPr lang="en-US" sz="2400" dirty="0"/>
              <a:t>: it the API implementation against a live server. It ensures the API is correctly implemented and highlights vulnerabilities not caught at design-time. Popular approaches include fuzzy testing and OWASP testing.</a:t>
            </a:r>
          </a:p>
        </p:txBody>
      </p:sp>
    </p:spTree>
    <p:extLst>
      <p:ext uri="{BB962C8B-B14F-4D97-AF65-F5344CB8AC3E}">
        <p14:creationId xmlns:p14="http://schemas.microsoft.com/office/powerpoint/2010/main" val="12079641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API security testing tools</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22287"/>
            <a:ext cx="7954627" cy="4361393"/>
          </a:xfrm>
          <a:effectLst/>
        </p:spPr>
        <p:txBody>
          <a:bodyPr>
            <a:noAutofit/>
          </a:bodyPr>
          <a:lstStyle/>
          <a:p>
            <a:pPr lvl="1">
              <a:lnSpc>
                <a:spcPct val="90000"/>
              </a:lnSpc>
            </a:pPr>
            <a:r>
              <a:rPr lang="en-US" sz="2200" b="1" u="sng" dirty="0" err="1"/>
              <a:t>Schemathesis</a:t>
            </a:r>
            <a:r>
              <a:rPr lang="en-US" sz="2200" dirty="0"/>
              <a:t>: very popular API fuzzy testing tool implemented in Python. It works by taking an API specification and figuring out what tests need to be done to ensure the implementation is correct.</a:t>
            </a:r>
          </a:p>
          <a:p>
            <a:pPr lvl="1">
              <a:lnSpc>
                <a:spcPct val="90000"/>
              </a:lnSpc>
            </a:pPr>
            <a:endParaRPr lang="en-US" sz="2200" dirty="0"/>
          </a:p>
          <a:p>
            <a:pPr lvl="1">
              <a:lnSpc>
                <a:spcPct val="90000"/>
              </a:lnSpc>
            </a:pPr>
            <a:r>
              <a:rPr lang="en-US" sz="2200" b="1" u="sng" dirty="0"/>
              <a:t>Fencer</a:t>
            </a:r>
            <a:r>
              <a:rPr lang="en-US" sz="2200" dirty="0"/>
              <a:t>: API security testing tool implemented in Python.</a:t>
            </a:r>
          </a:p>
          <a:p>
            <a:pPr lvl="1">
              <a:lnSpc>
                <a:spcPct val="90000"/>
              </a:lnSpc>
            </a:pPr>
            <a:endParaRPr lang="en-US" sz="2200" dirty="0"/>
          </a:p>
          <a:p>
            <a:pPr lvl="1">
              <a:lnSpc>
                <a:spcPct val="90000"/>
              </a:lnSpc>
            </a:pPr>
            <a:r>
              <a:rPr lang="en-US" sz="2200" b="1" u="sng" dirty="0"/>
              <a:t>Spectral</a:t>
            </a:r>
            <a:r>
              <a:rPr lang="en-US" sz="2200" dirty="0"/>
              <a:t>: spectral is the most popular API linter. It has an OWASP plugin which can be used to run API security by design tests.</a:t>
            </a:r>
          </a:p>
        </p:txBody>
      </p:sp>
    </p:spTree>
    <p:extLst>
      <p:ext uri="{BB962C8B-B14F-4D97-AF65-F5344CB8AC3E}">
        <p14:creationId xmlns:p14="http://schemas.microsoft.com/office/powerpoint/2010/main" val="2936095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xfrm>
            <a:off x="818713" y="51171"/>
            <a:ext cx="10571998" cy="970450"/>
          </a:xfrm>
        </p:spPr>
        <p:txBody>
          <a:bodyPr vert="horz" lIns="91440" tIns="45720" rIns="91440" bIns="45720" rtlCol="0">
            <a:normAutofit/>
          </a:bodyPr>
          <a:lstStyle/>
          <a:p>
            <a:r>
              <a:rPr lang="en-US" sz="3700" dirty="0"/>
              <a:t>API testing with </a:t>
            </a:r>
            <a:r>
              <a:rPr lang="en-US" sz="3700" dirty="0" err="1"/>
              <a:t>schemathesis</a:t>
            </a:r>
            <a:endParaRPr lang="en-US" sz="3700" dirty="0"/>
          </a:p>
        </p:txBody>
      </p:sp>
      <p:pic>
        <p:nvPicPr>
          <p:cNvPr id="3" name="Picture 2">
            <a:extLst>
              <a:ext uri="{FF2B5EF4-FFF2-40B4-BE49-F238E27FC236}">
                <a16:creationId xmlns:a16="http://schemas.microsoft.com/office/drawing/2014/main" id="{42040C32-A10A-38F4-715F-7C3BCA341755}"/>
              </a:ext>
            </a:extLst>
          </p:cNvPr>
          <p:cNvPicPr>
            <a:picLocks noChangeAspect="1"/>
          </p:cNvPicPr>
          <p:nvPr/>
        </p:nvPicPr>
        <p:blipFill rotWithShape="1">
          <a:blip r:embed="rId3"/>
          <a:srcRect l="5448" t="17050" r="5881" b="17048"/>
          <a:stretch/>
        </p:blipFill>
        <p:spPr>
          <a:xfrm>
            <a:off x="592666" y="1888066"/>
            <a:ext cx="11254609" cy="3014134"/>
          </a:xfrm>
          <a:prstGeom prst="rect">
            <a:avLst/>
          </a:prstGeom>
        </p:spPr>
      </p:pic>
    </p:spTree>
    <p:extLst>
      <p:ext uri="{BB962C8B-B14F-4D97-AF65-F5344CB8AC3E}">
        <p14:creationId xmlns:p14="http://schemas.microsoft.com/office/powerpoint/2010/main" val="1994193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7078A77-8AD3-F4BC-7FE5-E44531795BD2}"/>
              </a:ext>
            </a:extLst>
          </p:cNvPr>
          <p:cNvPicPr>
            <a:picLocks noChangeAspect="1"/>
          </p:cNvPicPr>
          <p:nvPr/>
        </p:nvPicPr>
        <p:blipFill>
          <a:blip r:embed="rId3"/>
          <a:stretch>
            <a:fillRect/>
          </a:stretch>
        </p:blipFill>
        <p:spPr>
          <a:xfrm>
            <a:off x="1081374" y="-1758748"/>
            <a:ext cx="10029252" cy="8750522"/>
          </a:xfrm>
          <a:prstGeom prst="rect">
            <a:avLst/>
          </a:prstGeom>
        </p:spPr>
      </p:pic>
    </p:spTree>
    <p:extLst>
      <p:ext uri="{BB962C8B-B14F-4D97-AF65-F5344CB8AC3E}">
        <p14:creationId xmlns:p14="http://schemas.microsoft.com/office/powerpoint/2010/main" val="34395711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8A51F5-CC22-05FC-7144-94F30FA86290}"/>
              </a:ext>
            </a:extLst>
          </p:cNvPr>
          <p:cNvPicPr>
            <a:picLocks noChangeAspect="1"/>
          </p:cNvPicPr>
          <p:nvPr/>
        </p:nvPicPr>
        <p:blipFill rotWithShape="1">
          <a:blip r:embed="rId3"/>
          <a:srcRect l="5774" t="12811" r="6100" b="12581"/>
          <a:stretch/>
        </p:blipFill>
        <p:spPr>
          <a:xfrm>
            <a:off x="89487" y="1363133"/>
            <a:ext cx="12013025" cy="4825999"/>
          </a:xfrm>
          <a:prstGeom prst="rect">
            <a:avLst/>
          </a:prstGeom>
        </p:spPr>
      </p:pic>
    </p:spTree>
    <p:extLst>
      <p:ext uri="{BB962C8B-B14F-4D97-AF65-F5344CB8AC3E}">
        <p14:creationId xmlns:p14="http://schemas.microsoft.com/office/powerpoint/2010/main" val="34093508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xfrm>
            <a:off x="818713" y="51171"/>
            <a:ext cx="10571998" cy="970450"/>
          </a:xfrm>
        </p:spPr>
        <p:txBody>
          <a:bodyPr vert="horz" lIns="91440" tIns="45720" rIns="91440" bIns="45720" rtlCol="0">
            <a:normAutofit/>
          </a:bodyPr>
          <a:lstStyle/>
          <a:p>
            <a:r>
              <a:rPr lang="en-US" sz="3700" dirty="0"/>
              <a:t>API testing with </a:t>
            </a:r>
            <a:r>
              <a:rPr lang="en-US" sz="3700" dirty="0" err="1"/>
              <a:t>schemathesis</a:t>
            </a:r>
            <a:endParaRPr lang="en-US" sz="3700" dirty="0"/>
          </a:p>
        </p:txBody>
      </p:sp>
      <p:pic>
        <p:nvPicPr>
          <p:cNvPr id="6" name="Picture 5">
            <a:extLst>
              <a:ext uri="{FF2B5EF4-FFF2-40B4-BE49-F238E27FC236}">
                <a16:creationId xmlns:a16="http://schemas.microsoft.com/office/drawing/2014/main" id="{24D32A28-5A74-6EED-6490-E367452993C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227323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xfrm>
            <a:off x="818713" y="51171"/>
            <a:ext cx="10571998" cy="970450"/>
          </a:xfrm>
        </p:spPr>
        <p:txBody>
          <a:bodyPr vert="horz" lIns="91440" tIns="45720" rIns="91440" bIns="45720" rtlCol="0">
            <a:normAutofit/>
          </a:bodyPr>
          <a:lstStyle/>
          <a:p>
            <a:r>
              <a:rPr lang="en-US" sz="3700" dirty="0"/>
              <a:t>Automating API security testing with fencer</a:t>
            </a:r>
          </a:p>
        </p:txBody>
      </p:sp>
      <p:pic>
        <p:nvPicPr>
          <p:cNvPr id="3" name="Picture 2">
            <a:extLst>
              <a:ext uri="{FF2B5EF4-FFF2-40B4-BE49-F238E27FC236}">
                <a16:creationId xmlns:a16="http://schemas.microsoft.com/office/drawing/2014/main" id="{28692613-6F1F-0776-0937-F8D2DCE3C7EE}"/>
              </a:ext>
            </a:extLst>
          </p:cNvPr>
          <p:cNvPicPr>
            <a:picLocks noChangeAspect="1"/>
          </p:cNvPicPr>
          <p:nvPr/>
        </p:nvPicPr>
        <p:blipFill rotWithShape="1">
          <a:blip r:embed="rId3"/>
          <a:srcRect l="5775" t="19847" r="5446" b="19846"/>
          <a:stretch/>
        </p:blipFill>
        <p:spPr>
          <a:xfrm>
            <a:off x="321732" y="1904999"/>
            <a:ext cx="11585743" cy="2302934"/>
          </a:xfrm>
          <a:prstGeom prst="rect">
            <a:avLst/>
          </a:prstGeom>
        </p:spPr>
      </p:pic>
    </p:spTree>
    <p:extLst>
      <p:ext uri="{BB962C8B-B14F-4D97-AF65-F5344CB8AC3E}">
        <p14:creationId xmlns:p14="http://schemas.microsoft.com/office/powerpoint/2010/main" val="30138413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xfrm>
            <a:off x="818713" y="51171"/>
            <a:ext cx="10571998" cy="970450"/>
          </a:xfrm>
        </p:spPr>
        <p:txBody>
          <a:bodyPr vert="horz" lIns="91440" tIns="45720" rIns="91440" bIns="45720" rtlCol="0">
            <a:normAutofit/>
          </a:bodyPr>
          <a:lstStyle/>
          <a:p>
            <a:r>
              <a:rPr lang="en-US" sz="3700" dirty="0"/>
              <a:t>Automating API security testing with fencer</a:t>
            </a:r>
          </a:p>
        </p:txBody>
      </p:sp>
      <p:pic>
        <p:nvPicPr>
          <p:cNvPr id="4" name="Content Placeholder 3" descr="Graphical user interface&#10;&#10;Description automatically generated with low confidence">
            <a:extLst>
              <a:ext uri="{FF2B5EF4-FFF2-40B4-BE49-F238E27FC236}">
                <a16:creationId xmlns:a16="http://schemas.microsoft.com/office/drawing/2014/main" id="{E04B21C2-1A56-BBAF-9AD1-606442781ADE}"/>
              </a:ext>
            </a:extLst>
          </p:cNvPr>
          <p:cNvPicPr>
            <a:picLocks noChangeAspect="1"/>
          </p:cNvPicPr>
          <p:nvPr/>
        </p:nvPicPr>
        <p:blipFill>
          <a:blip r:embed="rId3"/>
          <a:stretch>
            <a:fillRect/>
          </a:stretch>
        </p:blipFill>
        <p:spPr>
          <a:xfrm>
            <a:off x="0" y="0"/>
            <a:ext cx="12192000" cy="6857999"/>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9137883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xfrm>
            <a:off x="818713" y="51171"/>
            <a:ext cx="10571998" cy="970450"/>
          </a:xfrm>
        </p:spPr>
        <p:txBody>
          <a:bodyPr vert="horz" lIns="91440" tIns="45720" rIns="91440" bIns="45720" rtlCol="0">
            <a:normAutofit/>
          </a:bodyPr>
          <a:lstStyle/>
          <a:p>
            <a:r>
              <a:rPr lang="en-US" sz="3700" dirty="0"/>
              <a:t>Automating API security testing with spectral</a:t>
            </a:r>
          </a:p>
        </p:txBody>
      </p:sp>
      <p:pic>
        <p:nvPicPr>
          <p:cNvPr id="7" name="Picture 6">
            <a:extLst>
              <a:ext uri="{FF2B5EF4-FFF2-40B4-BE49-F238E27FC236}">
                <a16:creationId xmlns:a16="http://schemas.microsoft.com/office/drawing/2014/main" id="{841B7F8E-CE36-A1B7-1BE8-AA49BD84CF9B}"/>
              </a:ext>
            </a:extLst>
          </p:cNvPr>
          <p:cNvPicPr>
            <a:picLocks noChangeAspect="1"/>
          </p:cNvPicPr>
          <p:nvPr/>
        </p:nvPicPr>
        <p:blipFill rotWithShape="1">
          <a:blip r:embed="rId3"/>
          <a:srcRect l="6260" t="14396" r="5930" b="13927"/>
          <a:stretch/>
        </p:blipFill>
        <p:spPr>
          <a:xfrm>
            <a:off x="215336" y="1896532"/>
            <a:ext cx="11761327" cy="3970867"/>
          </a:xfrm>
          <a:prstGeom prst="rect">
            <a:avLst/>
          </a:prstGeom>
        </p:spPr>
      </p:pic>
    </p:spTree>
    <p:extLst>
      <p:ext uri="{BB962C8B-B14F-4D97-AF65-F5344CB8AC3E}">
        <p14:creationId xmlns:p14="http://schemas.microsoft.com/office/powerpoint/2010/main" val="6119711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A8DA19-3DBF-D37B-C028-19D5F86A360B}"/>
              </a:ext>
            </a:extLst>
          </p:cNvPr>
          <p:cNvPicPr>
            <a:picLocks noChangeAspect="1"/>
          </p:cNvPicPr>
          <p:nvPr/>
        </p:nvPicPr>
        <p:blipFill>
          <a:blip r:embed="rId3"/>
          <a:stretch>
            <a:fillRect/>
          </a:stretch>
        </p:blipFill>
        <p:spPr>
          <a:xfrm>
            <a:off x="264332" y="-8324"/>
            <a:ext cx="11792309" cy="6866324"/>
          </a:xfrm>
          <a:prstGeom prst="rect">
            <a:avLst/>
          </a:prstGeom>
        </p:spPr>
      </p:pic>
      <p:pic>
        <p:nvPicPr>
          <p:cNvPr id="9" name="Picture 8">
            <a:extLst>
              <a:ext uri="{FF2B5EF4-FFF2-40B4-BE49-F238E27FC236}">
                <a16:creationId xmlns:a16="http://schemas.microsoft.com/office/drawing/2014/main" id="{B2C6DB7C-FFD2-A037-66A3-13FF4A273596}"/>
              </a:ext>
            </a:extLst>
          </p:cNvPr>
          <p:cNvPicPr>
            <a:picLocks noChangeAspect="1"/>
          </p:cNvPicPr>
          <p:nvPr/>
        </p:nvPicPr>
        <p:blipFill>
          <a:blip r:embed="rId4"/>
          <a:stretch>
            <a:fillRect/>
          </a:stretch>
        </p:blipFill>
        <p:spPr>
          <a:xfrm>
            <a:off x="454535" y="1475117"/>
            <a:ext cx="11282930" cy="2234242"/>
          </a:xfrm>
          <a:prstGeom prst="rect">
            <a:avLst/>
          </a:prstGeom>
        </p:spPr>
      </p:pic>
      <p:pic>
        <p:nvPicPr>
          <p:cNvPr id="10" name="Picture 9">
            <a:extLst>
              <a:ext uri="{FF2B5EF4-FFF2-40B4-BE49-F238E27FC236}">
                <a16:creationId xmlns:a16="http://schemas.microsoft.com/office/drawing/2014/main" id="{59DF6EDA-639A-8512-6AE2-2CD2C30C76A3}"/>
              </a:ext>
            </a:extLst>
          </p:cNvPr>
          <p:cNvPicPr>
            <a:picLocks noChangeAspect="1"/>
          </p:cNvPicPr>
          <p:nvPr/>
        </p:nvPicPr>
        <p:blipFill>
          <a:blip r:embed="rId5"/>
          <a:stretch>
            <a:fillRect/>
          </a:stretch>
        </p:blipFill>
        <p:spPr>
          <a:xfrm>
            <a:off x="1265099" y="4132054"/>
            <a:ext cx="9661802" cy="570017"/>
          </a:xfrm>
          <a:prstGeom prst="rect">
            <a:avLst/>
          </a:prstGeom>
          <a:ln w="63500">
            <a:solidFill>
              <a:schemeClr val="bg1"/>
            </a:solidFill>
          </a:ln>
        </p:spPr>
      </p:pic>
      <p:pic>
        <p:nvPicPr>
          <p:cNvPr id="11" name="Picture 10">
            <a:extLst>
              <a:ext uri="{FF2B5EF4-FFF2-40B4-BE49-F238E27FC236}">
                <a16:creationId xmlns:a16="http://schemas.microsoft.com/office/drawing/2014/main" id="{8AD8B06E-1323-D3C8-C007-2C206EC3B39A}"/>
              </a:ext>
            </a:extLst>
          </p:cNvPr>
          <p:cNvPicPr>
            <a:picLocks noChangeAspect="1"/>
          </p:cNvPicPr>
          <p:nvPr/>
        </p:nvPicPr>
        <p:blipFill>
          <a:blip r:embed="rId6"/>
          <a:stretch>
            <a:fillRect/>
          </a:stretch>
        </p:blipFill>
        <p:spPr>
          <a:xfrm>
            <a:off x="1819258" y="1767171"/>
            <a:ext cx="9918207" cy="456237"/>
          </a:xfrm>
          <a:prstGeom prst="rect">
            <a:avLst/>
          </a:prstGeom>
          <a:ln w="63500">
            <a:solidFill>
              <a:schemeClr val="bg1"/>
            </a:solidFill>
          </a:ln>
        </p:spPr>
      </p:pic>
      <p:pic>
        <p:nvPicPr>
          <p:cNvPr id="12" name="Picture 11">
            <a:extLst>
              <a:ext uri="{FF2B5EF4-FFF2-40B4-BE49-F238E27FC236}">
                <a16:creationId xmlns:a16="http://schemas.microsoft.com/office/drawing/2014/main" id="{C16B5BE6-2633-C6FA-1599-13E47266BA00}"/>
              </a:ext>
            </a:extLst>
          </p:cNvPr>
          <p:cNvPicPr>
            <a:picLocks noChangeAspect="1"/>
          </p:cNvPicPr>
          <p:nvPr/>
        </p:nvPicPr>
        <p:blipFill>
          <a:blip r:embed="rId7"/>
          <a:stretch>
            <a:fillRect/>
          </a:stretch>
        </p:blipFill>
        <p:spPr>
          <a:xfrm>
            <a:off x="1129847" y="579414"/>
            <a:ext cx="10665826" cy="456237"/>
          </a:xfrm>
          <a:prstGeom prst="rect">
            <a:avLst/>
          </a:prstGeom>
          <a:ln w="63500">
            <a:solidFill>
              <a:schemeClr val="bg1"/>
            </a:solidFill>
          </a:ln>
        </p:spPr>
      </p:pic>
      <p:pic>
        <p:nvPicPr>
          <p:cNvPr id="13" name="Picture 12">
            <a:extLst>
              <a:ext uri="{FF2B5EF4-FFF2-40B4-BE49-F238E27FC236}">
                <a16:creationId xmlns:a16="http://schemas.microsoft.com/office/drawing/2014/main" id="{A74B6299-8EA9-E423-779C-AE8CD41DEB4C}"/>
              </a:ext>
            </a:extLst>
          </p:cNvPr>
          <p:cNvPicPr>
            <a:picLocks noChangeAspect="1"/>
          </p:cNvPicPr>
          <p:nvPr/>
        </p:nvPicPr>
        <p:blipFill>
          <a:blip r:embed="rId8"/>
          <a:stretch>
            <a:fillRect/>
          </a:stretch>
        </p:blipFill>
        <p:spPr>
          <a:xfrm>
            <a:off x="454535" y="3000620"/>
            <a:ext cx="10784251" cy="534076"/>
          </a:xfrm>
          <a:prstGeom prst="rect">
            <a:avLst/>
          </a:prstGeom>
          <a:ln w="63500">
            <a:solidFill>
              <a:schemeClr val="bg1"/>
            </a:solidFill>
          </a:ln>
        </p:spPr>
      </p:pic>
      <p:pic>
        <p:nvPicPr>
          <p:cNvPr id="14" name="Picture 13">
            <a:extLst>
              <a:ext uri="{FF2B5EF4-FFF2-40B4-BE49-F238E27FC236}">
                <a16:creationId xmlns:a16="http://schemas.microsoft.com/office/drawing/2014/main" id="{2A8FBB1C-0A8B-5106-4B0C-A07A3763C23F}"/>
              </a:ext>
            </a:extLst>
          </p:cNvPr>
          <p:cNvPicPr>
            <a:picLocks noChangeAspect="1"/>
          </p:cNvPicPr>
          <p:nvPr/>
        </p:nvPicPr>
        <p:blipFill>
          <a:blip r:embed="rId9"/>
          <a:stretch>
            <a:fillRect/>
          </a:stretch>
        </p:blipFill>
        <p:spPr>
          <a:xfrm>
            <a:off x="1188056" y="5242750"/>
            <a:ext cx="10549409" cy="537285"/>
          </a:xfrm>
          <a:prstGeom prst="rect">
            <a:avLst/>
          </a:prstGeom>
          <a:ln w="63500">
            <a:solidFill>
              <a:schemeClr val="bg1"/>
            </a:solidFill>
          </a:ln>
        </p:spPr>
      </p:pic>
    </p:spTree>
    <p:extLst>
      <p:ext uri="{BB962C8B-B14F-4D97-AF65-F5344CB8AC3E}">
        <p14:creationId xmlns:p14="http://schemas.microsoft.com/office/powerpoint/2010/main" val="154469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Vulnerable API design</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1836630" y="2067006"/>
            <a:ext cx="4331258" cy="4635713"/>
          </a:xfrm>
          <a:effectLst/>
        </p:spPr>
        <p:txBody>
          <a:bodyPr>
            <a:normAutofit/>
          </a:bodyPr>
          <a:lstStyle/>
          <a:p>
            <a:pPr marL="457200" indent="-457200">
              <a:lnSpc>
                <a:spcPct val="90000"/>
              </a:lnSpc>
              <a:buFont typeface="+mj-lt"/>
              <a:buAutoNum type="arabicPeriod"/>
            </a:pPr>
            <a:r>
              <a:rPr lang="en-US" sz="2000" dirty="0"/>
              <a:t>Unbound arrays</a:t>
            </a:r>
          </a:p>
          <a:p>
            <a:pPr marL="457200" indent="-457200">
              <a:lnSpc>
                <a:spcPct val="90000"/>
              </a:lnSpc>
              <a:buFont typeface="+mj-lt"/>
              <a:buAutoNum type="arabicPeriod"/>
            </a:pPr>
            <a:r>
              <a:rPr lang="en-US" sz="2000" dirty="0"/>
              <a:t>Leaking objects</a:t>
            </a:r>
          </a:p>
          <a:p>
            <a:pPr marL="457200" indent="-457200">
              <a:lnSpc>
                <a:spcPct val="90000"/>
              </a:lnSpc>
              <a:buFont typeface="+mj-lt"/>
              <a:buAutoNum type="arabicPeriod"/>
            </a:pPr>
            <a:r>
              <a:rPr lang="en-US" sz="2000" dirty="0"/>
              <a:t>Free-form strings</a:t>
            </a:r>
          </a:p>
          <a:p>
            <a:pPr marL="457200" indent="-457200">
              <a:lnSpc>
                <a:spcPct val="90000"/>
              </a:lnSpc>
              <a:buFont typeface="+mj-lt"/>
              <a:buAutoNum type="arabicPeriod"/>
            </a:pPr>
            <a:r>
              <a:rPr lang="en-US" sz="2000" dirty="0"/>
              <a:t>Sequential IDs</a:t>
            </a:r>
          </a:p>
          <a:p>
            <a:pPr marL="457200" indent="-457200">
              <a:lnSpc>
                <a:spcPct val="90000"/>
              </a:lnSpc>
              <a:buFont typeface="+mj-lt"/>
              <a:buAutoNum type="arabicPeriod"/>
            </a:pPr>
            <a:r>
              <a:rPr lang="en-US" sz="2000" dirty="0"/>
              <a:t>Exposing server-side properties in user input</a:t>
            </a:r>
          </a:p>
          <a:p>
            <a:pPr marL="457200" indent="-457200">
              <a:lnSpc>
                <a:spcPct val="90000"/>
              </a:lnSpc>
              <a:buFont typeface="+mj-lt"/>
              <a:buAutoNum type="arabicPeriod"/>
            </a:pPr>
            <a:r>
              <a:rPr lang="en-US" sz="2000" dirty="0"/>
              <a:t>Flexible schemas with unknown parameters</a:t>
            </a:r>
          </a:p>
          <a:p>
            <a:pPr marL="457200" indent="-457200">
              <a:lnSpc>
                <a:spcPct val="90000"/>
              </a:lnSpc>
              <a:buFont typeface="+mj-lt"/>
              <a:buAutoNum type="arabicPeriod"/>
            </a:pPr>
            <a:r>
              <a:rPr lang="en-US" sz="2000" dirty="0"/>
              <a:t>Too many IDs</a:t>
            </a:r>
          </a:p>
          <a:p>
            <a:pPr marL="457200" indent="-457200">
              <a:lnSpc>
                <a:spcPct val="90000"/>
              </a:lnSpc>
              <a:buFont typeface="+mj-lt"/>
              <a:buAutoNum type="arabicPeriod"/>
            </a:pPr>
            <a:r>
              <a:rPr lang="en-US" sz="2000" dirty="0"/>
              <a:t>Improper pagination</a:t>
            </a:r>
          </a:p>
        </p:txBody>
      </p:sp>
      <p:sp>
        <p:nvSpPr>
          <p:cNvPr id="4" name="Content Placeholder 2">
            <a:extLst>
              <a:ext uri="{FF2B5EF4-FFF2-40B4-BE49-F238E27FC236}">
                <a16:creationId xmlns:a16="http://schemas.microsoft.com/office/drawing/2014/main" id="{2A21DAB6-760C-E7AA-B660-559FF0E8612B}"/>
              </a:ext>
            </a:extLst>
          </p:cNvPr>
          <p:cNvSpPr txBox="1">
            <a:spLocks/>
          </p:cNvSpPr>
          <p:nvPr/>
        </p:nvSpPr>
        <p:spPr>
          <a:xfrm>
            <a:off x="5465475" y="2524579"/>
            <a:ext cx="4331258" cy="4635713"/>
          </a:xfrm>
          <a:prstGeom prst="rect">
            <a:avLst/>
          </a:prstGeom>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457200" indent="-457200">
              <a:lnSpc>
                <a:spcPct val="90000"/>
              </a:lnSpc>
              <a:buFont typeface="+mj-lt"/>
              <a:buAutoNum type="arabicPeriod" startAt="9"/>
            </a:pPr>
            <a:r>
              <a:rPr lang="en-US" sz="2000" dirty="0"/>
              <a:t>Unbound integers</a:t>
            </a:r>
          </a:p>
          <a:p>
            <a:pPr marL="457200" indent="-457200">
              <a:lnSpc>
                <a:spcPct val="90000"/>
              </a:lnSpc>
              <a:buFont typeface="+mj-lt"/>
              <a:buAutoNum type="arabicPeriod" startAt="9"/>
            </a:pPr>
            <a:r>
              <a:rPr lang="en-US" sz="2000" dirty="0"/>
              <a:t>Unrestricted filters</a:t>
            </a:r>
          </a:p>
          <a:p>
            <a:pPr marL="457200" indent="-457200">
              <a:lnSpc>
                <a:spcPct val="90000"/>
              </a:lnSpc>
              <a:buFont typeface="+mj-lt"/>
              <a:buAutoNum type="arabicPeriod" startAt="9"/>
            </a:pPr>
            <a:r>
              <a:rPr lang="en-US" sz="2000" dirty="0"/>
              <a:t>Flexible schemas with optional parameters</a:t>
            </a:r>
          </a:p>
          <a:p>
            <a:pPr marL="457200" indent="-457200">
              <a:lnSpc>
                <a:spcPct val="90000"/>
              </a:lnSpc>
              <a:buFont typeface="+mj-lt"/>
              <a:buAutoNum type="arabicPeriod" startAt="9"/>
            </a:pPr>
            <a:r>
              <a:rPr lang="en-US" sz="2000" dirty="0"/>
              <a:t>Unclear/implicit RBAC</a:t>
            </a:r>
          </a:p>
          <a:p>
            <a:pPr marL="457200" indent="-457200">
              <a:lnSpc>
                <a:spcPct val="90000"/>
              </a:lnSpc>
              <a:buFont typeface="+mj-lt"/>
              <a:buAutoNum type="arabicPeriod" startAt="9"/>
            </a:pPr>
            <a:r>
              <a:rPr lang="en-US" sz="2000" dirty="0"/>
              <a:t>URL-specific RBAC endpoints</a:t>
            </a:r>
          </a:p>
          <a:p>
            <a:pPr marL="457200" indent="-457200">
              <a:lnSpc>
                <a:spcPct val="90000"/>
              </a:lnSpc>
              <a:buFont typeface="+mj-lt"/>
              <a:buAutoNum type="arabicPeriod" startAt="9"/>
            </a:pPr>
            <a:r>
              <a:rPr lang="en-US" sz="2000" dirty="0"/>
              <a:t>Cluttered endpoints</a:t>
            </a:r>
          </a:p>
          <a:p>
            <a:pPr marL="457200" indent="-457200">
              <a:lnSpc>
                <a:spcPct val="90000"/>
              </a:lnSpc>
              <a:buFont typeface="+mj-lt"/>
              <a:buAutoNum type="arabicPeriod" startAt="9"/>
            </a:pPr>
            <a:r>
              <a:rPr lang="en-US" sz="2000" dirty="0"/>
              <a:t>Endpoint sprawling</a:t>
            </a:r>
          </a:p>
          <a:p>
            <a:pPr marL="457200" indent="-457200">
              <a:lnSpc>
                <a:spcPct val="90000"/>
              </a:lnSpc>
              <a:buFont typeface="+mj-lt"/>
              <a:buAutoNum type="arabicPeriod" startAt="9"/>
            </a:pPr>
            <a:r>
              <a:rPr lang="en-US" sz="2000" dirty="0"/>
              <a:t>Unclear user flows</a:t>
            </a:r>
          </a:p>
          <a:p>
            <a:pPr marL="457200" indent="-457200">
              <a:lnSpc>
                <a:spcPct val="90000"/>
              </a:lnSpc>
              <a:buFont typeface="+mj-lt"/>
              <a:buAutoNum type="arabicPeriod" startAt="9"/>
            </a:pPr>
            <a:endParaRPr lang="en-US" sz="2000" dirty="0"/>
          </a:p>
          <a:p>
            <a:pPr marL="457200" indent="-457200">
              <a:lnSpc>
                <a:spcPct val="90000"/>
              </a:lnSpc>
              <a:buFont typeface="+mj-lt"/>
              <a:buAutoNum type="arabicPeriod" startAt="9"/>
            </a:pPr>
            <a:endParaRPr lang="en-US" sz="2000" dirty="0"/>
          </a:p>
          <a:p>
            <a:pPr marL="457200" indent="-457200">
              <a:lnSpc>
                <a:spcPct val="90000"/>
              </a:lnSpc>
              <a:buFont typeface="+mj-lt"/>
              <a:buAutoNum type="arabicPeriod" startAt="9"/>
            </a:pPr>
            <a:endParaRPr lang="en-US" sz="2000" dirty="0"/>
          </a:p>
        </p:txBody>
      </p:sp>
      <p:sp>
        <p:nvSpPr>
          <p:cNvPr id="6" name="Rectangle 5">
            <a:extLst>
              <a:ext uri="{FF2B5EF4-FFF2-40B4-BE49-F238E27FC236}">
                <a16:creationId xmlns:a16="http://schemas.microsoft.com/office/drawing/2014/main" id="{62474E59-47D7-7B37-F723-146DEE282094}"/>
              </a:ext>
            </a:extLst>
          </p:cNvPr>
          <p:cNvSpPr/>
          <p:nvPr/>
        </p:nvSpPr>
        <p:spPr>
          <a:xfrm>
            <a:off x="1836630" y="3648977"/>
            <a:ext cx="2433444" cy="44857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6293408-CF28-1472-0DA7-98D8D460CB13}"/>
              </a:ext>
            </a:extLst>
          </p:cNvPr>
          <p:cNvSpPr/>
          <p:nvPr/>
        </p:nvSpPr>
        <p:spPr>
          <a:xfrm>
            <a:off x="1836630" y="4781423"/>
            <a:ext cx="3356472" cy="68772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432F95-F67C-5203-EC32-D385EB7121B4}"/>
              </a:ext>
            </a:extLst>
          </p:cNvPr>
          <p:cNvSpPr/>
          <p:nvPr/>
        </p:nvSpPr>
        <p:spPr>
          <a:xfrm>
            <a:off x="5465475" y="3261984"/>
            <a:ext cx="3270208" cy="68772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55E71D-6E47-DBF6-0D8A-2C70247863FE}"/>
              </a:ext>
            </a:extLst>
          </p:cNvPr>
          <p:cNvSpPr/>
          <p:nvPr/>
        </p:nvSpPr>
        <p:spPr>
          <a:xfrm>
            <a:off x="1836630" y="2420911"/>
            <a:ext cx="2605974" cy="44857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AEA7426-4D72-3E4A-23ED-517836936ED5}"/>
              </a:ext>
            </a:extLst>
          </p:cNvPr>
          <p:cNvSpPr/>
          <p:nvPr/>
        </p:nvSpPr>
        <p:spPr>
          <a:xfrm>
            <a:off x="5465474" y="2420911"/>
            <a:ext cx="2807257" cy="44857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ADBB670-6D56-E451-D09B-FA55B2DD2219}"/>
              </a:ext>
            </a:extLst>
          </p:cNvPr>
          <p:cNvSpPr/>
          <p:nvPr/>
        </p:nvSpPr>
        <p:spPr>
          <a:xfrm>
            <a:off x="1833760" y="4105696"/>
            <a:ext cx="3359342" cy="68772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C845811-839F-0D21-B7F7-7280604408DB}"/>
              </a:ext>
            </a:extLst>
          </p:cNvPr>
          <p:cNvSpPr/>
          <p:nvPr/>
        </p:nvSpPr>
        <p:spPr>
          <a:xfrm>
            <a:off x="1836629" y="3204713"/>
            <a:ext cx="2605974" cy="44857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7292922-FDF4-9892-051C-22D626BD6741}"/>
              </a:ext>
            </a:extLst>
          </p:cNvPr>
          <p:cNvSpPr/>
          <p:nvPr/>
        </p:nvSpPr>
        <p:spPr>
          <a:xfrm>
            <a:off x="1836629" y="5879211"/>
            <a:ext cx="3356472" cy="44857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91565B-13B8-9825-C0C0-0F7DD8257348}"/>
              </a:ext>
            </a:extLst>
          </p:cNvPr>
          <p:cNvSpPr/>
          <p:nvPr/>
        </p:nvSpPr>
        <p:spPr>
          <a:xfrm>
            <a:off x="5465473" y="2847002"/>
            <a:ext cx="3270208" cy="44857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BE308DA-C9DE-75E6-8BCF-0981107B3BFD}"/>
              </a:ext>
            </a:extLst>
          </p:cNvPr>
          <p:cNvSpPr txBox="1"/>
          <p:nvPr/>
        </p:nvSpPr>
        <p:spPr>
          <a:xfrm>
            <a:off x="7238999" y="889857"/>
            <a:ext cx="4549643" cy="461665"/>
          </a:xfrm>
          <a:prstGeom prst="rect">
            <a:avLst/>
          </a:prstGeom>
          <a:noFill/>
        </p:spPr>
        <p:txBody>
          <a:bodyPr wrap="none" rtlCol="0">
            <a:spAutoFit/>
          </a:bodyPr>
          <a:lstStyle/>
          <a:p>
            <a:r>
              <a:rPr lang="en-US" sz="2400" b="1" dirty="0"/>
              <a:t>https://</a:t>
            </a:r>
            <a:r>
              <a:rPr lang="en-US" sz="2400" b="1" dirty="0" err="1"/>
              <a:t>apivulnerabilities.com</a:t>
            </a:r>
            <a:endParaRPr lang="en-US" sz="2400" b="1" dirty="0"/>
          </a:p>
        </p:txBody>
      </p:sp>
    </p:spTree>
    <p:extLst>
      <p:ext uri="{BB962C8B-B14F-4D97-AF65-F5344CB8AC3E}">
        <p14:creationId xmlns:p14="http://schemas.microsoft.com/office/powerpoint/2010/main" val="14265058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Sequential IDs</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47688"/>
            <a:ext cx="7954627" cy="4361393"/>
          </a:xfrm>
          <a:effectLst/>
        </p:spPr>
        <p:txBody>
          <a:bodyPr>
            <a:noAutofit/>
          </a:bodyPr>
          <a:lstStyle/>
          <a:p>
            <a:pPr>
              <a:lnSpc>
                <a:spcPct val="90000"/>
              </a:lnSpc>
            </a:pPr>
            <a:endParaRPr lang="en-US" sz="2400" dirty="0"/>
          </a:p>
          <a:p>
            <a:pPr>
              <a:lnSpc>
                <a:spcPct val="90000"/>
              </a:lnSpc>
            </a:pPr>
            <a:r>
              <a:rPr lang="en-US" sz="2400" dirty="0"/>
              <a:t>Sequential IDs are one of the most common types of resource IDs. </a:t>
            </a:r>
          </a:p>
          <a:p>
            <a:pPr>
              <a:lnSpc>
                <a:spcPct val="90000"/>
              </a:lnSpc>
            </a:pPr>
            <a:endParaRPr lang="en-US" sz="2400" dirty="0"/>
          </a:p>
          <a:p>
            <a:pPr>
              <a:lnSpc>
                <a:spcPct val="90000"/>
              </a:lnSpc>
            </a:pPr>
            <a:r>
              <a:rPr lang="en-US" sz="2400" dirty="0"/>
              <a:t>They’re natively supported by SQL databases.</a:t>
            </a:r>
          </a:p>
          <a:p>
            <a:pPr>
              <a:lnSpc>
                <a:spcPct val="90000"/>
              </a:lnSpc>
            </a:pPr>
            <a:endParaRPr lang="en-US" sz="2400" dirty="0"/>
          </a:p>
          <a:p>
            <a:pPr>
              <a:lnSpc>
                <a:spcPct val="90000"/>
              </a:lnSpc>
            </a:pPr>
            <a:r>
              <a:rPr lang="en-US" sz="2400" dirty="0"/>
              <a:t>They’re intuitive and easy to work with.</a:t>
            </a:r>
          </a:p>
          <a:p>
            <a:pPr>
              <a:lnSpc>
                <a:spcPct val="90000"/>
              </a:lnSpc>
            </a:pPr>
            <a:endParaRPr lang="en-US" sz="2400" dirty="0"/>
          </a:p>
          <a:p>
            <a:pPr>
              <a:lnSpc>
                <a:spcPct val="90000"/>
              </a:lnSpc>
            </a:pPr>
            <a:r>
              <a:rPr lang="en-US" sz="2400" dirty="0"/>
              <a:t> However, exposing them directly through the API allows malicious users to launch surface attacks.</a:t>
            </a:r>
          </a:p>
          <a:p>
            <a:pPr>
              <a:lnSpc>
                <a:spcPct val="90000"/>
              </a:lnSpc>
            </a:pPr>
            <a:endParaRPr lang="en-US" sz="2200" dirty="0"/>
          </a:p>
        </p:txBody>
      </p:sp>
    </p:spTree>
    <p:extLst>
      <p:ext uri="{BB962C8B-B14F-4D97-AF65-F5344CB8AC3E}">
        <p14:creationId xmlns:p14="http://schemas.microsoft.com/office/powerpoint/2010/main" val="9585292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A41A5-8FB7-DC75-56F8-D492934D2189}"/>
              </a:ext>
            </a:extLst>
          </p:cNvPr>
          <p:cNvSpPr txBox="1"/>
          <p:nvPr/>
        </p:nvSpPr>
        <p:spPr>
          <a:xfrm>
            <a:off x="457200" y="279400"/>
            <a:ext cx="2607733" cy="461665"/>
          </a:xfrm>
          <a:prstGeom prst="rect">
            <a:avLst/>
          </a:prstGeom>
          <a:solidFill>
            <a:schemeClr val="accent2"/>
          </a:solidFill>
        </p:spPr>
        <p:txBody>
          <a:bodyPr wrap="square" rtlCol="0">
            <a:spAutoFit/>
          </a:bodyPr>
          <a:lstStyle/>
          <a:p>
            <a:r>
              <a:rPr lang="en-US" sz="2400" b="1" dirty="0"/>
              <a:t>POST /payments</a:t>
            </a:r>
          </a:p>
        </p:txBody>
      </p:sp>
      <p:sp>
        <p:nvSpPr>
          <p:cNvPr id="3" name="TextBox 2">
            <a:extLst>
              <a:ext uri="{FF2B5EF4-FFF2-40B4-BE49-F238E27FC236}">
                <a16:creationId xmlns:a16="http://schemas.microsoft.com/office/drawing/2014/main" id="{EB25FCB0-61FB-920C-634A-B4E8FB449B1F}"/>
              </a:ext>
            </a:extLst>
          </p:cNvPr>
          <p:cNvSpPr txBox="1"/>
          <p:nvPr/>
        </p:nvSpPr>
        <p:spPr>
          <a:xfrm>
            <a:off x="457200" y="1913466"/>
            <a:ext cx="1778000" cy="461665"/>
          </a:xfrm>
          <a:prstGeom prst="rect">
            <a:avLst/>
          </a:prstGeom>
          <a:solidFill>
            <a:schemeClr val="accent2"/>
          </a:solidFill>
        </p:spPr>
        <p:txBody>
          <a:bodyPr wrap="square" rtlCol="0">
            <a:spAutoFit/>
          </a:bodyPr>
          <a:lstStyle/>
          <a:p>
            <a:r>
              <a:rPr lang="en-US" sz="2400" b="1" dirty="0"/>
              <a:t>{"id": 1, …}</a:t>
            </a:r>
          </a:p>
        </p:txBody>
      </p:sp>
      <p:sp>
        <p:nvSpPr>
          <p:cNvPr id="5" name="TextBox 4">
            <a:extLst>
              <a:ext uri="{FF2B5EF4-FFF2-40B4-BE49-F238E27FC236}">
                <a16:creationId xmlns:a16="http://schemas.microsoft.com/office/drawing/2014/main" id="{8F773BAF-332A-A78F-18AA-A8B12B768953}"/>
              </a:ext>
            </a:extLst>
          </p:cNvPr>
          <p:cNvSpPr txBox="1"/>
          <p:nvPr/>
        </p:nvSpPr>
        <p:spPr>
          <a:xfrm>
            <a:off x="457200" y="2641599"/>
            <a:ext cx="1778000" cy="461665"/>
          </a:xfrm>
          <a:prstGeom prst="rect">
            <a:avLst/>
          </a:prstGeom>
          <a:solidFill>
            <a:schemeClr val="accent2"/>
          </a:solidFill>
        </p:spPr>
        <p:txBody>
          <a:bodyPr wrap="square" rtlCol="0">
            <a:spAutoFit/>
          </a:bodyPr>
          <a:lstStyle/>
          <a:p>
            <a:r>
              <a:rPr lang="en-US" sz="2400" b="1" dirty="0"/>
              <a:t>{"id": 2, …}</a:t>
            </a:r>
          </a:p>
        </p:txBody>
      </p:sp>
      <p:sp>
        <p:nvSpPr>
          <p:cNvPr id="6" name="TextBox 5">
            <a:extLst>
              <a:ext uri="{FF2B5EF4-FFF2-40B4-BE49-F238E27FC236}">
                <a16:creationId xmlns:a16="http://schemas.microsoft.com/office/drawing/2014/main" id="{EA17F653-624F-EB02-85D5-1852F2322045}"/>
              </a:ext>
            </a:extLst>
          </p:cNvPr>
          <p:cNvSpPr txBox="1"/>
          <p:nvPr/>
        </p:nvSpPr>
        <p:spPr>
          <a:xfrm>
            <a:off x="457200" y="3403598"/>
            <a:ext cx="1778000" cy="461665"/>
          </a:xfrm>
          <a:prstGeom prst="rect">
            <a:avLst/>
          </a:prstGeom>
          <a:solidFill>
            <a:schemeClr val="accent2"/>
          </a:solidFill>
        </p:spPr>
        <p:txBody>
          <a:bodyPr wrap="square" rtlCol="0">
            <a:spAutoFit/>
          </a:bodyPr>
          <a:lstStyle/>
          <a:p>
            <a:r>
              <a:rPr lang="en-US" sz="2400" b="1" dirty="0"/>
              <a:t>{"id": 3, …}</a:t>
            </a:r>
          </a:p>
        </p:txBody>
      </p:sp>
      <p:sp>
        <p:nvSpPr>
          <p:cNvPr id="12" name="Right Arrow 11">
            <a:extLst>
              <a:ext uri="{FF2B5EF4-FFF2-40B4-BE49-F238E27FC236}">
                <a16:creationId xmlns:a16="http://schemas.microsoft.com/office/drawing/2014/main" id="{B7C8927C-FE35-3D7B-CBA5-70FBD2CC96EA}"/>
              </a:ext>
            </a:extLst>
          </p:cNvPr>
          <p:cNvSpPr/>
          <p:nvPr/>
        </p:nvSpPr>
        <p:spPr>
          <a:xfrm rot="5400000">
            <a:off x="783166" y="1050099"/>
            <a:ext cx="651934" cy="4741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C670A58-2CC3-0040-B57D-1D2BF2674DFB}"/>
              </a:ext>
            </a:extLst>
          </p:cNvPr>
          <p:cNvSpPr txBox="1"/>
          <p:nvPr/>
        </p:nvSpPr>
        <p:spPr>
          <a:xfrm>
            <a:off x="457200" y="4165597"/>
            <a:ext cx="1778000" cy="461665"/>
          </a:xfrm>
          <a:prstGeom prst="rect">
            <a:avLst/>
          </a:prstGeom>
          <a:solidFill>
            <a:schemeClr val="accent2"/>
          </a:solidFill>
        </p:spPr>
        <p:txBody>
          <a:bodyPr wrap="square" rtlCol="0">
            <a:spAutoFit/>
          </a:bodyPr>
          <a:lstStyle/>
          <a:p>
            <a:r>
              <a:rPr lang="en-US" sz="2400" b="1" dirty="0"/>
              <a:t>…</a:t>
            </a:r>
          </a:p>
        </p:txBody>
      </p:sp>
      <p:pic>
        <p:nvPicPr>
          <p:cNvPr id="15" name="Picture 14">
            <a:extLst>
              <a:ext uri="{FF2B5EF4-FFF2-40B4-BE49-F238E27FC236}">
                <a16:creationId xmlns:a16="http://schemas.microsoft.com/office/drawing/2014/main" id="{BAFD7AF8-E1E5-8208-8B3A-138A51AD2001}"/>
              </a:ext>
            </a:extLst>
          </p:cNvPr>
          <p:cNvPicPr>
            <a:picLocks noChangeAspect="1"/>
          </p:cNvPicPr>
          <p:nvPr/>
        </p:nvPicPr>
        <p:blipFill>
          <a:blip r:embed="rId3"/>
          <a:stretch>
            <a:fillRect/>
          </a:stretch>
        </p:blipFill>
        <p:spPr>
          <a:xfrm>
            <a:off x="3390899" y="94631"/>
            <a:ext cx="5129799" cy="3334369"/>
          </a:xfrm>
          <a:prstGeom prst="rect">
            <a:avLst/>
          </a:prstGeom>
          <a:ln>
            <a:solidFill>
              <a:schemeClr val="accent1">
                <a:shade val="15000"/>
              </a:schemeClr>
            </a:solidFill>
          </a:ln>
        </p:spPr>
      </p:pic>
      <p:pic>
        <p:nvPicPr>
          <p:cNvPr id="16" name="Picture 15">
            <a:extLst>
              <a:ext uri="{FF2B5EF4-FFF2-40B4-BE49-F238E27FC236}">
                <a16:creationId xmlns:a16="http://schemas.microsoft.com/office/drawing/2014/main" id="{2DF35D3F-8020-D501-CDEC-EB33538B7CEF}"/>
              </a:ext>
            </a:extLst>
          </p:cNvPr>
          <p:cNvPicPr>
            <a:picLocks noChangeAspect="1"/>
          </p:cNvPicPr>
          <p:nvPr/>
        </p:nvPicPr>
        <p:blipFill>
          <a:blip r:embed="rId4"/>
          <a:stretch>
            <a:fillRect/>
          </a:stretch>
        </p:blipFill>
        <p:spPr>
          <a:xfrm>
            <a:off x="6268564" y="3525792"/>
            <a:ext cx="5287433" cy="3273173"/>
          </a:xfrm>
          <a:prstGeom prst="rect">
            <a:avLst/>
          </a:prstGeom>
          <a:ln>
            <a:solidFill>
              <a:schemeClr val="accent1">
                <a:shade val="15000"/>
              </a:schemeClr>
            </a:solidFill>
          </a:ln>
        </p:spPr>
      </p:pic>
    </p:spTree>
    <p:extLst>
      <p:ext uri="{BB962C8B-B14F-4D97-AF65-F5344CB8AC3E}">
        <p14:creationId xmlns:p14="http://schemas.microsoft.com/office/powerpoint/2010/main" val="280389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Clubhouse data leak</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3098799"/>
            <a:ext cx="7954627" cy="3510281"/>
          </a:xfrm>
          <a:effectLst/>
        </p:spPr>
        <p:txBody>
          <a:bodyPr>
            <a:noAutofit/>
          </a:bodyPr>
          <a:lstStyle/>
          <a:p>
            <a:pPr>
              <a:lnSpc>
                <a:spcPct val="90000"/>
              </a:lnSpc>
            </a:pPr>
            <a:r>
              <a:rPr lang="en-US" sz="2400" dirty="0"/>
              <a:t>In April 2021, hackers pulled the public profile of over 1m Clubhouse users</a:t>
            </a:r>
          </a:p>
          <a:p>
            <a:pPr>
              <a:lnSpc>
                <a:spcPct val="90000"/>
              </a:lnSpc>
            </a:pPr>
            <a:endParaRPr lang="en-US" sz="2400" dirty="0"/>
          </a:p>
          <a:p>
            <a:pPr>
              <a:lnSpc>
                <a:spcPct val="90000"/>
              </a:lnSpc>
            </a:pPr>
            <a:r>
              <a:rPr lang="en-US" sz="2400" dirty="0"/>
              <a:t>More details: </a:t>
            </a:r>
            <a:r>
              <a:rPr lang="en-US" sz="2400" dirty="0">
                <a:hlinkClick r:id="rId3"/>
              </a:rPr>
              <a:t>https://apisecurity.io/issue-129-facebook-clubhouse-profiles-scraped-apis-forresters-state-application-security-2021/</a:t>
            </a:r>
            <a:r>
              <a:rPr lang="en-US" sz="2400" dirty="0"/>
              <a:t> </a:t>
            </a:r>
          </a:p>
          <a:p>
            <a:pPr>
              <a:lnSpc>
                <a:spcPct val="90000"/>
              </a:lnSpc>
            </a:pPr>
            <a:endParaRPr lang="en-US" sz="2200" dirty="0"/>
          </a:p>
        </p:txBody>
      </p:sp>
      <p:pic>
        <p:nvPicPr>
          <p:cNvPr id="2" name="Picture 1">
            <a:extLst>
              <a:ext uri="{FF2B5EF4-FFF2-40B4-BE49-F238E27FC236}">
                <a16:creationId xmlns:a16="http://schemas.microsoft.com/office/drawing/2014/main" id="{8EDCE186-E663-0591-2F44-B19711EB0A83}"/>
              </a:ext>
            </a:extLst>
          </p:cNvPr>
          <p:cNvPicPr>
            <a:picLocks noChangeAspect="1"/>
          </p:cNvPicPr>
          <p:nvPr/>
        </p:nvPicPr>
        <p:blipFill>
          <a:blip r:embed="rId4"/>
          <a:stretch>
            <a:fillRect/>
          </a:stretch>
        </p:blipFill>
        <p:spPr>
          <a:xfrm>
            <a:off x="6290733" y="72327"/>
            <a:ext cx="5842000" cy="3165386"/>
          </a:xfrm>
          <a:prstGeom prst="rect">
            <a:avLst/>
          </a:prstGeom>
        </p:spPr>
      </p:pic>
    </p:spTree>
    <p:extLst>
      <p:ext uri="{BB962C8B-B14F-4D97-AF65-F5344CB8AC3E}">
        <p14:creationId xmlns:p14="http://schemas.microsoft.com/office/powerpoint/2010/main" val="2959871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API security is different</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0000" y="2349881"/>
            <a:ext cx="7954627" cy="4263571"/>
          </a:xfrm>
          <a:effectLst/>
        </p:spPr>
        <p:txBody>
          <a:bodyPr>
            <a:normAutofit/>
          </a:bodyPr>
          <a:lstStyle/>
          <a:p>
            <a:r>
              <a:rPr lang="en-US" sz="2400" dirty="0"/>
              <a:t>In traditional web applications, frameworks like Django and Ruby on Rails do a lot of heavy lifting in security (CSRF tokens, sessions, etc.)</a:t>
            </a:r>
          </a:p>
          <a:p>
            <a:endParaRPr lang="en-US" sz="2400" dirty="0"/>
          </a:p>
          <a:p>
            <a:r>
              <a:rPr lang="en-US" sz="2400" dirty="0"/>
              <a:t>With APIs, security is on you (OAuth flows, token validation, data models, etc.)</a:t>
            </a:r>
          </a:p>
          <a:p>
            <a:endParaRPr lang="en-US" sz="2400" dirty="0"/>
          </a:p>
          <a:p>
            <a:r>
              <a:rPr lang="en-US" sz="2400" dirty="0"/>
              <a:t>OWASP list of API threats launched in 2019 (updated in 2023)</a:t>
            </a:r>
          </a:p>
        </p:txBody>
      </p:sp>
    </p:spTree>
    <p:extLst>
      <p:ext uri="{BB962C8B-B14F-4D97-AF65-F5344CB8AC3E}">
        <p14:creationId xmlns:p14="http://schemas.microsoft.com/office/powerpoint/2010/main" val="376942257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Sequential IDs: how to prevent</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47688"/>
            <a:ext cx="7954627" cy="4361393"/>
          </a:xfrm>
          <a:effectLst/>
        </p:spPr>
        <p:txBody>
          <a:bodyPr>
            <a:noAutofit/>
          </a:bodyPr>
          <a:lstStyle/>
          <a:p>
            <a:pPr>
              <a:lnSpc>
                <a:spcPct val="90000"/>
              </a:lnSpc>
            </a:pPr>
            <a:r>
              <a:rPr lang="en-US" sz="2400" dirty="0"/>
              <a:t>Don’t use sequential IDs in your DB - use UUIDs or something similar</a:t>
            </a:r>
          </a:p>
          <a:p>
            <a:pPr>
              <a:lnSpc>
                <a:spcPct val="90000"/>
              </a:lnSpc>
            </a:pPr>
            <a:endParaRPr lang="en-US" sz="2400" dirty="0"/>
          </a:p>
          <a:p>
            <a:pPr>
              <a:lnSpc>
                <a:spcPct val="90000"/>
              </a:lnSpc>
            </a:pPr>
            <a:r>
              <a:rPr lang="en-US" sz="2400" dirty="0"/>
              <a:t>Use a hashing function to hide the value of the original ID</a:t>
            </a:r>
          </a:p>
          <a:p>
            <a:pPr>
              <a:lnSpc>
                <a:spcPct val="90000"/>
              </a:lnSpc>
            </a:pPr>
            <a:endParaRPr lang="en-US" sz="2200" dirty="0"/>
          </a:p>
        </p:txBody>
      </p:sp>
    </p:spTree>
    <p:extLst>
      <p:ext uri="{BB962C8B-B14F-4D97-AF65-F5344CB8AC3E}">
        <p14:creationId xmlns:p14="http://schemas.microsoft.com/office/powerpoint/2010/main" val="10965894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Flexible schemas</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47688"/>
            <a:ext cx="7954627" cy="4361393"/>
          </a:xfrm>
          <a:effectLst/>
        </p:spPr>
        <p:txBody>
          <a:bodyPr>
            <a:noAutofit/>
          </a:bodyPr>
          <a:lstStyle/>
          <a:p>
            <a:pPr>
              <a:lnSpc>
                <a:spcPct val="90000"/>
              </a:lnSpc>
            </a:pPr>
            <a:r>
              <a:rPr lang="en-US" sz="2400" dirty="0"/>
              <a:t>Flexible schemas are schemas that allow the inclusion of </a:t>
            </a:r>
            <a:r>
              <a:rPr lang="en-US" sz="2400" b="1" u="sng" dirty="0"/>
              <a:t>undeclared/unknown</a:t>
            </a:r>
            <a:r>
              <a:rPr lang="en-US" sz="2400" dirty="0"/>
              <a:t> or </a:t>
            </a:r>
            <a:r>
              <a:rPr lang="en-US" sz="2400" b="1" u="sng" dirty="0"/>
              <a:t>optional</a:t>
            </a:r>
            <a:r>
              <a:rPr lang="en-US" sz="2400" b="1" dirty="0"/>
              <a:t> </a:t>
            </a:r>
            <a:r>
              <a:rPr lang="en-US" sz="2400" dirty="0"/>
              <a:t>properties in the payloads.</a:t>
            </a:r>
          </a:p>
          <a:p>
            <a:pPr>
              <a:lnSpc>
                <a:spcPct val="90000"/>
              </a:lnSpc>
            </a:pPr>
            <a:endParaRPr lang="en-US" sz="2400" dirty="0"/>
          </a:p>
          <a:p>
            <a:pPr>
              <a:lnSpc>
                <a:spcPct val="90000"/>
              </a:lnSpc>
            </a:pPr>
            <a:r>
              <a:rPr lang="en-US" sz="2400" dirty="0"/>
              <a:t>Flexible schemas expose the API to the risk of </a:t>
            </a:r>
            <a:r>
              <a:rPr lang="en-US" sz="2400" b="1" u="sng" dirty="0"/>
              <a:t>mass assignment (API6:2019) / Broken Object Property Level Authorization (API3:2023)</a:t>
            </a:r>
            <a:r>
              <a:rPr lang="en-US" sz="2400" dirty="0"/>
              <a:t> and </a:t>
            </a:r>
            <a:r>
              <a:rPr lang="en-US" sz="2400" b="1" u="sng" dirty="0"/>
              <a:t>data corruption</a:t>
            </a:r>
            <a:r>
              <a:rPr lang="en-US" sz="2400" dirty="0"/>
              <a:t>.</a:t>
            </a:r>
          </a:p>
          <a:p>
            <a:pPr>
              <a:lnSpc>
                <a:spcPct val="90000"/>
              </a:lnSpc>
            </a:pPr>
            <a:endParaRPr lang="en-US" sz="2200" dirty="0"/>
          </a:p>
        </p:txBody>
      </p:sp>
    </p:spTree>
    <p:extLst>
      <p:ext uri="{BB962C8B-B14F-4D97-AF65-F5344CB8AC3E}">
        <p14:creationId xmlns:p14="http://schemas.microsoft.com/office/powerpoint/2010/main" val="5773770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Flexible schemas - Undeclared properties</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47688"/>
            <a:ext cx="7954627" cy="4361393"/>
          </a:xfrm>
          <a:effectLst/>
        </p:spPr>
        <p:txBody>
          <a:bodyPr>
            <a:noAutofit/>
          </a:bodyPr>
          <a:lstStyle/>
          <a:p>
            <a:pPr>
              <a:lnSpc>
                <a:spcPct val="90000"/>
              </a:lnSpc>
            </a:pPr>
            <a:r>
              <a:rPr lang="en-US" sz="2400" b="1" dirty="0"/>
              <a:t>Undeclared properties</a:t>
            </a:r>
            <a:r>
              <a:rPr lang="en-US" sz="2400" dirty="0"/>
              <a:t> are properties that we haven’t declared as part of the schema.</a:t>
            </a:r>
          </a:p>
          <a:p>
            <a:pPr>
              <a:lnSpc>
                <a:spcPct val="90000"/>
              </a:lnSpc>
            </a:pPr>
            <a:endParaRPr lang="en-US" sz="2400" b="1" dirty="0"/>
          </a:p>
          <a:p>
            <a:pPr>
              <a:lnSpc>
                <a:spcPct val="90000"/>
              </a:lnSpc>
            </a:pPr>
            <a:r>
              <a:rPr lang="en-US" sz="2400" b="1" dirty="0"/>
              <a:t>Mass assignment</a:t>
            </a:r>
            <a:r>
              <a:rPr lang="en-US" sz="2400" dirty="0"/>
              <a:t> (OWASP 2019, BOLA in 2023) is a vulnerability that allows malicious users to override properties they shouldn’t be able to modify, like object IDs or the status of a payment.</a:t>
            </a:r>
          </a:p>
          <a:p>
            <a:pPr>
              <a:lnSpc>
                <a:spcPct val="90000"/>
              </a:lnSpc>
            </a:pPr>
            <a:endParaRPr lang="en-US" sz="2400" dirty="0"/>
          </a:p>
          <a:p>
            <a:pPr>
              <a:lnSpc>
                <a:spcPct val="90000"/>
              </a:lnSpc>
            </a:pPr>
            <a:endParaRPr lang="en-US" sz="2200" dirty="0"/>
          </a:p>
        </p:txBody>
      </p:sp>
    </p:spTree>
    <p:extLst>
      <p:ext uri="{BB962C8B-B14F-4D97-AF65-F5344CB8AC3E}">
        <p14:creationId xmlns:p14="http://schemas.microsoft.com/office/powerpoint/2010/main" val="33568920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7E5876-2206-91BF-A617-DA7014D2F3CA}"/>
              </a:ext>
            </a:extLst>
          </p:cNvPr>
          <p:cNvPicPr>
            <a:picLocks noChangeAspect="1"/>
          </p:cNvPicPr>
          <p:nvPr/>
        </p:nvPicPr>
        <p:blipFill rotWithShape="1">
          <a:blip r:embed="rId3"/>
          <a:srcRect l="7189" t="22974" r="36384" b="24706"/>
          <a:stretch/>
        </p:blipFill>
        <p:spPr>
          <a:xfrm>
            <a:off x="5432058" y="2016230"/>
            <a:ext cx="6570134" cy="1915233"/>
          </a:xfrm>
          <a:prstGeom prst="rect">
            <a:avLst/>
          </a:prstGeom>
        </p:spPr>
      </p:pic>
      <p:pic>
        <p:nvPicPr>
          <p:cNvPr id="3" name="Picture 2">
            <a:extLst>
              <a:ext uri="{FF2B5EF4-FFF2-40B4-BE49-F238E27FC236}">
                <a16:creationId xmlns:a16="http://schemas.microsoft.com/office/drawing/2014/main" id="{4AF0EF70-10F4-3D3A-B29F-8BD766069F86}"/>
              </a:ext>
            </a:extLst>
          </p:cNvPr>
          <p:cNvPicPr>
            <a:picLocks noChangeAspect="1"/>
          </p:cNvPicPr>
          <p:nvPr/>
        </p:nvPicPr>
        <p:blipFill rotWithShape="1">
          <a:blip r:embed="rId4"/>
          <a:srcRect l="7974" t="17106" r="63308" b="57037"/>
          <a:stretch/>
        </p:blipFill>
        <p:spPr>
          <a:xfrm>
            <a:off x="42331" y="50802"/>
            <a:ext cx="3615267" cy="2541523"/>
          </a:xfrm>
          <a:prstGeom prst="rect">
            <a:avLst/>
          </a:prstGeom>
        </p:spPr>
      </p:pic>
      <p:pic>
        <p:nvPicPr>
          <p:cNvPr id="5" name="Picture 4">
            <a:extLst>
              <a:ext uri="{FF2B5EF4-FFF2-40B4-BE49-F238E27FC236}">
                <a16:creationId xmlns:a16="http://schemas.microsoft.com/office/drawing/2014/main" id="{E6D4B193-791C-289D-76C5-213254CF4262}"/>
              </a:ext>
            </a:extLst>
          </p:cNvPr>
          <p:cNvPicPr>
            <a:picLocks noChangeAspect="1"/>
          </p:cNvPicPr>
          <p:nvPr/>
        </p:nvPicPr>
        <p:blipFill rotWithShape="1">
          <a:blip r:embed="rId5"/>
          <a:srcRect l="7081" t="19467" r="35621" b="21281"/>
          <a:stretch/>
        </p:blipFill>
        <p:spPr>
          <a:xfrm>
            <a:off x="5435600" y="4224868"/>
            <a:ext cx="6566592" cy="2446866"/>
          </a:xfrm>
          <a:prstGeom prst="rect">
            <a:avLst/>
          </a:prstGeom>
        </p:spPr>
      </p:pic>
      <p:sp>
        <p:nvSpPr>
          <p:cNvPr id="6" name="TextBox 5">
            <a:extLst>
              <a:ext uri="{FF2B5EF4-FFF2-40B4-BE49-F238E27FC236}">
                <a16:creationId xmlns:a16="http://schemas.microsoft.com/office/drawing/2014/main" id="{6493D71E-4557-D6B3-C6C5-3E2BF9F8D78B}"/>
              </a:ext>
            </a:extLst>
          </p:cNvPr>
          <p:cNvSpPr txBox="1"/>
          <p:nvPr/>
        </p:nvSpPr>
        <p:spPr>
          <a:xfrm>
            <a:off x="804333" y="2712237"/>
            <a:ext cx="2997200" cy="523220"/>
          </a:xfrm>
          <a:prstGeom prst="rect">
            <a:avLst/>
          </a:prstGeom>
          <a:solidFill>
            <a:schemeClr val="accent2"/>
          </a:solidFill>
        </p:spPr>
        <p:txBody>
          <a:bodyPr wrap="square" rtlCol="0">
            <a:spAutoFit/>
          </a:bodyPr>
          <a:lstStyle/>
          <a:p>
            <a:r>
              <a:rPr lang="en-US" sz="2800" b="1" dirty="0"/>
              <a:t>POST /orders</a:t>
            </a:r>
          </a:p>
        </p:txBody>
      </p:sp>
      <p:sp>
        <p:nvSpPr>
          <p:cNvPr id="11" name="TextBox 10">
            <a:extLst>
              <a:ext uri="{FF2B5EF4-FFF2-40B4-BE49-F238E27FC236}">
                <a16:creationId xmlns:a16="http://schemas.microsoft.com/office/drawing/2014/main" id="{547634D9-8E64-B859-4181-FD6A91B07E57}"/>
              </a:ext>
            </a:extLst>
          </p:cNvPr>
          <p:cNvSpPr txBox="1"/>
          <p:nvPr/>
        </p:nvSpPr>
        <p:spPr>
          <a:xfrm>
            <a:off x="804333" y="5186691"/>
            <a:ext cx="2997200" cy="523220"/>
          </a:xfrm>
          <a:prstGeom prst="rect">
            <a:avLst/>
          </a:prstGeom>
          <a:solidFill>
            <a:schemeClr val="accent2"/>
          </a:solidFill>
        </p:spPr>
        <p:txBody>
          <a:bodyPr wrap="square" rtlCol="0">
            <a:spAutoFit/>
          </a:bodyPr>
          <a:lstStyle/>
          <a:p>
            <a:r>
              <a:rPr lang="en-US" sz="2800" b="1" dirty="0"/>
              <a:t>GET /orders/{id}</a:t>
            </a:r>
          </a:p>
        </p:txBody>
      </p:sp>
      <p:sp>
        <p:nvSpPr>
          <p:cNvPr id="20" name="Right Arrow 19">
            <a:extLst>
              <a:ext uri="{FF2B5EF4-FFF2-40B4-BE49-F238E27FC236}">
                <a16:creationId xmlns:a16="http://schemas.microsoft.com/office/drawing/2014/main" id="{C3CFFC81-34FC-5FE4-B8F2-6CA2E819130F}"/>
              </a:ext>
            </a:extLst>
          </p:cNvPr>
          <p:cNvSpPr/>
          <p:nvPr/>
        </p:nvSpPr>
        <p:spPr>
          <a:xfrm>
            <a:off x="4307762" y="2759398"/>
            <a:ext cx="618067" cy="4288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46002323-1F9D-6326-E3A3-EBCA7F8D1BB5}"/>
              </a:ext>
            </a:extLst>
          </p:cNvPr>
          <p:cNvSpPr/>
          <p:nvPr/>
        </p:nvSpPr>
        <p:spPr>
          <a:xfrm>
            <a:off x="4307762" y="5233853"/>
            <a:ext cx="618067" cy="4288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5679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B88CF3-E5FF-C4AC-3DE9-1557BAFF5DAB}"/>
              </a:ext>
            </a:extLst>
          </p:cNvPr>
          <p:cNvPicPr>
            <a:picLocks noChangeAspect="1"/>
          </p:cNvPicPr>
          <p:nvPr/>
        </p:nvPicPr>
        <p:blipFill rotWithShape="1">
          <a:blip r:embed="rId3"/>
          <a:srcRect l="11903" t="16774" r="57113" b="11466"/>
          <a:stretch/>
        </p:blipFill>
        <p:spPr>
          <a:xfrm>
            <a:off x="6852729" y="162792"/>
            <a:ext cx="3569738" cy="6455249"/>
          </a:xfrm>
          <a:prstGeom prst="rect">
            <a:avLst/>
          </a:prstGeom>
        </p:spPr>
      </p:pic>
      <p:sp>
        <p:nvSpPr>
          <p:cNvPr id="2" name="TextBox 1">
            <a:extLst>
              <a:ext uri="{FF2B5EF4-FFF2-40B4-BE49-F238E27FC236}">
                <a16:creationId xmlns:a16="http://schemas.microsoft.com/office/drawing/2014/main" id="{ABB1806C-3E7F-73A3-3C21-9CE0EE1C20D3}"/>
              </a:ext>
            </a:extLst>
          </p:cNvPr>
          <p:cNvSpPr txBox="1"/>
          <p:nvPr/>
        </p:nvSpPr>
        <p:spPr>
          <a:xfrm>
            <a:off x="1945577" y="4557751"/>
            <a:ext cx="2997200" cy="523220"/>
          </a:xfrm>
          <a:prstGeom prst="rect">
            <a:avLst/>
          </a:prstGeom>
          <a:solidFill>
            <a:schemeClr val="accent2"/>
          </a:solidFill>
        </p:spPr>
        <p:txBody>
          <a:bodyPr wrap="square" rtlCol="0">
            <a:spAutoFit/>
          </a:bodyPr>
          <a:lstStyle/>
          <a:p>
            <a:r>
              <a:rPr lang="en-US" sz="2800" b="1" dirty="0"/>
              <a:t>POST /orders</a:t>
            </a:r>
          </a:p>
        </p:txBody>
      </p:sp>
      <p:sp>
        <p:nvSpPr>
          <p:cNvPr id="3" name="TextBox 2">
            <a:extLst>
              <a:ext uri="{FF2B5EF4-FFF2-40B4-BE49-F238E27FC236}">
                <a16:creationId xmlns:a16="http://schemas.microsoft.com/office/drawing/2014/main" id="{75B927DD-E9B9-2E6A-09A5-E9532AA6288A}"/>
              </a:ext>
            </a:extLst>
          </p:cNvPr>
          <p:cNvSpPr txBox="1"/>
          <p:nvPr/>
        </p:nvSpPr>
        <p:spPr>
          <a:xfrm>
            <a:off x="3220482" y="5992882"/>
            <a:ext cx="2997200" cy="523220"/>
          </a:xfrm>
          <a:prstGeom prst="rect">
            <a:avLst/>
          </a:prstGeom>
          <a:solidFill>
            <a:schemeClr val="accent2"/>
          </a:solidFill>
        </p:spPr>
        <p:txBody>
          <a:bodyPr wrap="square" rtlCol="0">
            <a:spAutoFit/>
          </a:bodyPr>
          <a:lstStyle/>
          <a:p>
            <a:r>
              <a:rPr lang="en-US" sz="2800" b="1" dirty="0"/>
              <a:t>GET /orders/{id}</a:t>
            </a:r>
          </a:p>
        </p:txBody>
      </p:sp>
      <p:sp>
        <p:nvSpPr>
          <p:cNvPr id="5" name="Right Arrow 4">
            <a:extLst>
              <a:ext uri="{FF2B5EF4-FFF2-40B4-BE49-F238E27FC236}">
                <a16:creationId xmlns:a16="http://schemas.microsoft.com/office/drawing/2014/main" id="{A285FA2D-81F0-A523-3A0E-F9486BBCBAA0}"/>
              </a:ext>
            </a:extLst>
          </p:cNvPr>
          <p:cNvSpPr/>
          <p:nvPr/>
        </p:nvSpPr>
        <p:spPr>
          <a:xfrm rot="16200000">
            <a:off x="3239532" y="4005639"/>
            <a:ext cx="409290" cy="4288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D4A3F149-87F8-0402-F381-579858D99C2E}"/>
              </a:ext>
            </a:extLst>
          </p:cNvPr>
          <p:cNvSpPr/>
          <p:nvPr/>
        </p:nvSpPr>
        <p:spPr>
          <a:xfrm>
            <a:off x="6316133" y="6027318"/>
            <a:ext cx="463896" cy="4288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22C8BC-BBA7-A502-22B8-448FA348940C}"/>
              </a:ext>
            </a:extLst>
          </p:cNvPr>
          <p:cNvPicPr>
            <a:picLocks noChangeAspect="1"/>
          </p:cNvPicPr>
          <p:nvPr/>
        </p:nvPicPr>
        <p:blipFill rotWithShape="1">
          <a:blip r:embed="rId4"/>
          <a:srcRect l="7407" t="24031" r="68410" b="16292"/>
          <a:stretch/>
        </p:blipFill>
        <p:spPr>
          <a:xfrm>
            <a:off x="1833137" y="162792"/>
            <a:ext cx="3222081" cy="3759320"/>
          </a:xfrm>
          <a:prstGeom prst="rect">
            <a:avLst/>
          </a:prstGeom>
        </p:spPr>
      </p:pic>
    </p:spTree>
    <p:extLst>
      <p:ext uri="{BB962C8B-B14F-4D97-AF65-F5344CB8AC3E}">
        <p14:creationId xmlns:p14="http://schemas.microsoft.com/office/powerpoint/2010/main" val="1994580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0FDF42-8BFF-8745-A459-FBACC65A9B9E}"/>
              </a:ext>
            </a:extLst>
          </p:cNvPr>
          <p:cNvPicPr>
            <a:picLocks noChangeAspect="1"/>
          </p:cNvPicPr>
          <p:nvPr/>
        </p:nvPicPr>
        <p:blipFill rotWithShape="1">
          <a:blip r:embed="rId3"/>
          <a:srcRect l="7407" t="24031" r="68410" b="16292"/>
          <a:stretch/>
        </p:blipFill>
        <p:spPr>
          <a:xfrm>
            <a:off x="165204" y="145859"/>
            <a:ext cx="3222081" cy="3759320"/>
          </a:xfrm>
          <a:prstGeom prst="rect">
            <a:avLst/>
          </a:prstGeom>
        </p:spPr>
      </p:pic>
      <p:pic>
        <p:nvPicPr>
          <p:cNvPr id="9" name="Picture 8">
            <a:extLst>
              <a:ext uri="{FF2B5EF4-FFF2-40B4-BE49-F238E27FC236}">
                <a16:creationId xmlns:a16="http://schemas.microsoft.com/office/drawing/2014/main" id="{3D74DDFC-CE62-806B-CE08-CE6D9C7272BF}"/>
              </a:ext>
            </a:extLst>
          </p:cNvPr>
          <p:cNvPicPr>
            <a:picLocks noChangeAspect="1"/>
          </p:cNvPicPr>
          <p:nvPr/>
        </p:nvPicPr>
        <p:blipFill rotWithShape="1">
          <a:blip r:embed="rId4"/>
          <a:srcRect l="7862" t="30596" r="28543" b="20137"/>
          <a:stretch/>
        </p:blipFill>
        <p:spPr>
          <a:xfrm>
            <a:off x="4754723" y="3461703"/>
            <a:ext cx="6698115" cy="2092430"/>
          </a:xfrm>
          <a:prstGeom prst="rect">
            <a:avLst/>
          </a:prstGeom>
        </p:spPr>
      </p:pic>
      <p:pic>
        <p:nvPicPr>
          <p:cNvPr id="10" name="Picture 9">
            <a:extLst>
              <a:ext uri="{FF2B5EF4-FFF2-40B4-BE49-F238E27FC236}">
                <a16:creationId xmlns:a16="http://schemas.microsoft.com/office/drawing/2014/main" id="{4E1C7253-474C-E110-32C6-012A0A17B51D}"/>
              </a:ext>
            </a:extLst>
          </p:cNvPr>
          <p:cNvPicPr>
            <a:picLocks noChangeAspect="1"/>
          </p:cNvPicPr>
          <p:nvPr/>
        </p:nvPicPr>
        <p:blipFill rotWithShape="1">
          <a:blip r:embed="rId5"/>
          <a:srcRect l="6971" t="34179" r="37267" b="22231"/>
          <a:stretch/>
        </p:blipFill>
        <p:spPr>
          <a:xfrm>
            <a:off x="4754723" y="1049867"/>
            <a:ext cx="6682003" cy="1762230"/>
          </a:xfrm>
          <a:prstGeom prst="rect">
            <a:avLst/>
          </a:prstGeom>
        </p:spPr>
      </p:pic>
      <p:sp>
        <p:nvSpPr>
          <p:cNvPr id="12" name="Rectangle 11">
            <a:extLst>
              <a:ext uri="{FF2B5EF4-FFF2-40B4-BE49-F238E27FC236}">
                <a16:creationId xmlns:a16="http://schemas.microsoft.com/office/drawing/2014/main" id="{5CC347CF-A2DA-B7F4-52D2-BCA32C56BA0E}"/>
              </a:ext>
            </a:extLst>
          </p:cNvPr>
          <p:cNvSpPr/>
          <p:nvPr/>
        </p:nvSpPr>
        <p:spPr>
          <a:xfrm>
            <a:off x="5181600" y="4741333"/>
            <a:ext cx="1989667" cy="321734"/>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474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Undeclared properties: how to prevent</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47688"/>
            <a:ext cx="7954627" cy="4361393"/>
          </a:xfrm>
          <a:effectLst/>
        </p:spPr>
        <p:txBody>
          <a:bodyPr>
            <a:noAutofit/>
          </a:bodyPr>
          <a:lstStyle/>
          <a:p>
            <a:r>
              <a:rPr lang="en-US" sz="2400" dirty="0"/>
              <a:t>Use strict schemas</a:t>
            </a:r>
          </a:p>
          <a:p>
            <a:pPr marL="0" indent="0">
              <a:buNone/>
            </a:pPr>
            <a:r>
              <a:rPr lang="en-US" sz="2400" dirty="0"/>
              <a:t> </a:t>
            </a:r>
          </a:p>
          <a:p>
            <a:r>
              <a:rPr lang="en-US" sz="2400" dirty="0"/>
              <a:t>In </a:t>
            </a:r>
            <a:r>
              <a:rPr lang="en-US" sz="2400" b="1" dirty="0" err="1"/>
              <a:t>OpenAPI</a:t>
            </a:r>
            <a:r>
              <a:rPr lang="en-US" sz="2400" b="1" dirty="0"/>
              <a:t> &lt; 3.1</a:t>
            </a:r>
            <a:r>
              <a:rPr lang="en-US" sz="2400" dirty="0"/>
              <a:t>, you ban undeclared properties by setting </a:t>
            </a:r>
            <a:r>
              <a:rPr lang="en-US" sz="2400" b="1" u="sng" dirty="0" err="1"/>
              <a:t>additionalProperties</a:t>
            </a:r>
            <a:r>
              <a:rPr lang="en-US" sz="2400" b="1" dirty="0"/>
              <a:t> </a:t>
            </a:r>
            <a:r>
              <a:rPr lang="en-US" sz="2400" dirty="0"/>
              <a:t>to false.</a:t>
            </a:r>
          </a:p>
          <a:p>
            <a:endParaRPr lang="en-US" sz="2400" dirty="0"/>
          </a:p>
          <a:p>
            <a:r>
              <a:rPr lang="en-US" sz="2400" dirty="0"/>
              <a:t>With </a:t>
            </a:r>
            <a:r>
              <a:rPr lang="en-US" sz="2400" b="1" dirty="0" err="1"/>
              <a:t>OpenAPI</a:t>
            </a:r>
            <a:r>
              <a:rPr lang="en-US" sz="2400" b="1" dirty="0"/>
              <a:t> &gt;= 3.1</a:t>
            </a:r>
            <a:r>
              <a:rPr lang="en-US" sz="2400" dirty="0"/>
              <a:t>, you can  set </a:t>
            </a:r>
            <a:r>
              <a:rPr lang="en-US" sz="2400" b="1" u="sng" dirty="0" err="1"/>
              <a:t>unevaluatedProperties</a:t>
            </a:r>
            <a:r>
              <a:rPr lang="en-US" sz="2400" b="1" dirty="0"/>
              <a:t> </a:t>
            </a:r>
            <a:r>
              <a:rPr lang="en-US" sz="2400" dirty="0"/>
              <a:t>to false.</a:t>
            </a:r>
          </a:p>
        </p:txBody>
      </p:sp>
    </p:spTree>
    <p:extLst>
      <p:ext uri="{BB962C8B-B14F-4D97-AF65-F5344CB8AC3E}">
        <p14:creationId xmlns:p14="http://schemas.microsoft.com/office/powerpoint/2010/main" val="19852544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9A7591-46DC-3D41-7F84-511838E3825C}"/>
              </a:ext>
            </a:extLst>
          </p:cNvPr>
          <p:cNvPicPr>
            <a:picLocks noChangeAspect="1"/>
          </p:cNvPicPr>
          <p:nvPr/>
        </p:nvPicPr>
        <p:blipFill rotWithShape="1">
          <a:blip r:embed="rId3"/>
          <a:srcRect l="7862" t="30596" r="28543" b="20137"/>
          <a:stretch/>
        </p:blipFill>
        <p:spPr>
          <a:xfrm>
            <a:off x="5319632" y="3129053"/>
            <a:ext cx="6716221" cy="2098086"/>
          </a:xfrm>
          <a:prstGeom prst="rect">
            <a:avLst/>
          </a:prstGeom>
        </p:spPr>
      </p:pic>
      <p:pic>
        <p:nvPicPr>
          <p:cNvPr id="9" name="Picture 8">
            <a:extLst>
              <a:ext uri="{FF2B5EF4-FFF2-40B4-BE49-F238E27FC236}">
                <a16:creationId xmlns:a16="http://schemas.microsoft.com/office/drawing/2014/main" id="{C5C49652-5746-18AC-B6CE-BC50BBDA9A50}"/>
              </a:ext>
            </a:extLst>
          </p:cNvPr>
          <p:cNvPicPr>
            <a:picLocks noChangeAspect="1"/>
          </p:cNvPicPr>
          <p:nvPr/>
        </p:nvPicPr>
        <p:blipFill rotWithShape="1">
          <a:blip r:embed="rId4"/>
          <a:srcRect l="11463" t="23487" r="46643" b="15583"/>
          <a:stretch/>
        </p:blipFill>
        <p:spPr>
          <a:xfrm>
            <a:off x="250005" y="196661"/>
            <a:ext cx="4641579" cy="3909671"/>
          </a:xfrm>
          <a:prstGeom prst="rect">
            <a:avLst/>
          </a:prstGeom>
        </p:spPr>
      </p:pic>
      <p:sp>
        <p:nvSpPr>
          <p:cNvPr id="44" name="Rectangle 43">
            <a:extLst>
              <a:ext uri="{FF2B5EF4-FFF2-40B4-BE49-F238E27FC236}">
                <a16:creationId xmlns:a16="http://schemas.microsoft.com/office/drawing/2014/main" id="{0EB6BF64-A939-9AC1-62E9-BF2144CFBC71}"/>
              </a:ext>
            </a:extLst>
          </p:cNvPr>
          <p:cNvSpPr/>
          <p:nvPr/>
        </p:nvSpPr>
        <p:spPr>
          <a:xfrm>
            <a:off x="5683058" y="4407363"/>
            <a:ext cx="2064432" cy="36054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4D99463-E0D6-E754-59F7-F3DA5B1922D1}"/>
              </a:ext>
            </a:extLst>
          </p:cNvPr>
          <p:cNvSpPr/>
          <p:nvPr/>
        </p:nvSpPr>
        <p:spPr>
          <a:xfrm>
            <a:off x="677334" y="3358377"/>
            <a:ext cx="3774054" cy="64420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Curved Connector 46">
            <a:extLst>
              <a:ext uri="{FF2B5EF4-FFF2-40B4-BE49-F238E27FC236}">
                <a16:creationId xmlns:a16="http://schemas.microsoft.com/office/drawing/2014/main" id="{4CBF5141-29FB-4BE6-CE52-F01D2D57AE45}"/>
              </a:ext>
            </a:extLst>
          </p:cNvPr>
          <p:cNvCxnSpPr>
            <a:cxnSpLocks/>
            <a:stCxn id="45" idx="3"/>
            <a:endCxn id="44" idx="1"/>
          </p:cNvCxnSpPr>
          <p:nvPr/>
        </p:nvCxnSpPr>
        <p:spPr>
          <a:xfrm>
            <a:off x="4451388" y="3680479"/>
            <a:ext cx="1231670" cy="907159"/>
          </a:xfrm>
          <a:prstGeom prst="curvedConnector3">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E74E70D-8744-181B-ECD5-45DC9CF16627}"/>
              </a:ext>
            </a:extLst>
          </p:cNvPr>
          <p:cNvSpPr txBox="1"/>
          <p:nvPr/>
        </p:nvSpPr>
        <p:spPr>
          <a:xfrm>
            <a:off x="4416565" y="2627223"/>
            <a:ext cx="219070" cy="501830"/>
          </a:xfrm>
          <a:prstGeom prst="rect">
            <a:avLst/>
          </a:prstGeom>
          <a:noFill/>
        </p:spPr>
        <p:txBody>
          <a:bodyPr wrap="square" rtlCol="0">
            <a:spAutoFit/>
          </a:bodyPr>
          <a:lstStyle/>
          <a:p>
            <a:endParaRPr lang="en-US" dirty="0"/>
          </a:p>
        </p:txBody>
      </p:sp>
      <p:sp>
        <p:nvSpPr>
          <p:cNvPr id="51" name="TextBox 50">
            <a:extLst>
              <a:ext uri="{FF2B5EF4-FFF2-40B4-BE49-F238E27FC236}">
                <a16:creationId xmlns:a16="http://schemas.microsoft.com/office/drawing/2014/main" id="{630E1E22-2494-14E8-0CAC-7876281DA0C3}"/>
              </a:ext>
            </a:extLst>
          </p:cNvPr>
          <p:cNvSpPr txBox="1"/>
          <p:nvPr/>
        </p:nvSpPr>
        <p:spPr>
          <a:xfrm>
            <a:off x="4842186" y="3880551"/>
            <a:ext cx="526844" cy="369332"/>
          </a:xfrm>
          <a:prstGeom prst="rect">
            <a:avLst/>
          </a:prstGeom>
          <a:noFill/>
        </p:spPr>
        <p:txBody>
          <a:bodyPr wrap="square">
            <a:spAutoFit/>
          </a:bodyPr>
          <a:lstStyle/>
          <a:p>
            <a:r>
              <a:rPr lang="en-GB" b="0" i="0" dirty="0">
                <a:effectLst/>
                <a:latin typeface="-apple-system"/>
              </a:rPr>
              <a:t>⛔️</a:t>
            </a:r>
            <a:endParaRPr lang="en-US" dirty="0"/>
          </a:p>
        </p:txBody>
      </p:sp>
    </p:spTree>
    <p:extLst>
      <p:ext uri="{BB962C8B-B14F-4D97-AF65-F5344CB8AC3E}">
        <p14:creationId xmlns:p14="http://schemas.microsoft.com/office/powerpoint/2010/main" val="33250665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4EE2CC-9D56-0D5A-60ED-39D7F2437D1E}"/>
              </a:ext>
            </a:extLst>
          </p:cNvPr>
          <p:cNvPicPr>
            <a:picLocks noChangeAspect="1"/>
          </p:cNvPicPr>
          <p:nvPr/>
        </p:nvPicPr>
        <p:blipFill>
          <a:blip r:embed="rId3"/>
          <a:stretch>
            <a:fillRect/>
          </a:stretch>
        </p:blipFill>
        <p:spPr>
          <a:xfrm>
            <a:off x="978089" y="0"/>
            <a:ext cx="10235822" cy="6858000"/>
          </a:xfrm>
          <a:prstGeom prst="rect">
            <a:avLst/>
          </a:prstGeom>
        </p:spPr>
      </p:pic>
    </p:spTree>
    <p:extLst>
      <p:ext uri="{BB962C8B-B14F-4D97-AF65-F5344CB8AC3E}">
        <p14:creationId xmlns:p14="http://schemas.microsoft.com/office/powerpoint/2010/main" val="6796980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Flexible schemas – optional properties</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47688"/>
            <a:ext cx="7954627" cy="4361393"/>
          </a:xfrm>
          <a:effectLst/>
        </p:spPr>
        <p:txBody>
          <a:bodyPr>
            <a:noAutofit/>
          </a:bodyPr>
          <a:lstStyle/>
          <a:p>
            <a:endParaRPr lang="en-US" sz="2400" dirty="0"/>
          </a:p>
          <a:p>
            <a:r>
              <a:rPr lang="en-US" sz="2400" b="1" dirty="0"/>
              <a:t>Optional properties</a:t>
            </a:r>
            <a:r>
              <a:rPr lang="en-US" sz="2400" dirty="0"/>
              <a:t> are declared properties that are optional in the payload.</a:t>
            </a:r>
          </a:p>
          <a:p>
            <a:endParaRPr lang="en-US" sz="2400" dirty="0"/>
          </a:p>
          <a:p>
            <a:r>
              <a:rPr lang="en-US" sz="2400" dirty="0"/>
              <a:t>Optional properties are often used to give users </a:t>
            </a:r>
            <a:r>
              <a:rPr lang="en-US" sz="2400" b="1" dirty="0"/>
              <a:t>flexibility</a:t>
            </a:r>
            <a:r>
              <a:rPr lang="en-US" sz="2400" dirty="0"/>
              <a:t>, and to </a:t>
            </a:r>
            <a:r>
              <a:rPr lang="en-US" sz="2400" b="1" dirty="0"/>
              <a:t>represent different models </a:t>
            </a:r>
            <a:r>
              <a:rPr lang="en-US" sz="2400" dirty="0"/>
              <a:t>with the same schema.</a:t>
            </a:r>
          </a:p>
          <a:p>
            <a:endParaRPr lang="en-US" sz="2400" dirty="0"/>
          </a:p>
          <a:p>
            <a:r>
              <a:rPr lang="en-US" sz="2400" dirty="0"/>
              <a:t>Optional properties open the door to </a:t>
            </a:r>
            <a:r>
              <a:rPr lang="en-US" sz="2400" b="1" dirty="0"/>
              <a:t>Mass assignment</a:t>
            </a:r>
            <a:r>
              <a:rPr lang="en-US" sz="2400" dirty="0"/>
              <a:t> (OWASP 2019, BOLA in 2023) and </a:t>
            </a:r>
            <a:r>
              <a:rPr lang="en-US" sz="2400" b="1" dirty="0"/>
              <a:t>data corruption</a:t>
            </a:r>
            <a:r>
              <a:rPr lang="en-US" sz="2400" dirty="0"/>
              <a:t>.</a:t>
            </a:r>
          </a:p>
          <a:p>
            <a:endParaRPr lang="en-US" sz="2400" dirty="0"/>
          </a:p>
        </p:txBody>
      </p:sp>
    </p:spTree>
    <p:extLst>
      <p:ext uri="{BB962C8B-B14F-4D97-AF65-F5344CB8AC3E}">
        <p14:creationId xmlns:p14="http://schemas.microsoft.com/office/powerpoint/2010/main" val="685502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API security is difficult</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0000" y="2307348"/>
            <a:ext cx="7954627" cy="4188525"/>
          </a:xfrm>
          <a:effectLst/>
        </p:spPr>
        <p:txBody>
          <a:bodyPr>
            <a:normAutofit lnSpcReduction="10000"/>
          </a:bodyPr>
          <a:lstStyle/>
          <a:p>
            <a:r>
              <a:rPr lang="en-US" sz="2400" dirty="0"/>
              <a:t>78% of attacks are authenticated and look like legitimate users (Salt Security, S</a:t>
            </a:r>
            <a:r>
              <a:rPr lang="en-US" sz="2400" i="1" dirty="0"/>
              <a:t>tate of API Security Report</a:t>
            </a:r>
            <a:r>
              <a:rPr lang="en-US" sz="2400" dirty="0"/>
              <a:t>, Q1 2023)</a:t>
            </a:r>
          </a:p>
          <a:p>
            <a:endParaRPr lang="en-US" sz="2400" dirty="0"/>
          </a:p>
          <a:p>
            <a:r>
              <a:rPr lang="en-US" sz="2400" dirty="0"/>
              <a:t>Most API vulnerabilities are due to business logic flaws (27% of attacks, Imperva, </a:t>
            </a:r>
            <a:r>
              <a:rPr lang="en-US" sz="2400" i="1" dirty="0"/>
              <a:t>State of API Security in 2024 Report</a:t>
            </a:r>
            <a:r>
              <a:rPr lang="en-US" sz="2400" dirty="0"/>
              <a:t>)</a:t>
            </a:r>
          </a:p>
          <a:p>
            <a:pPr marL="0" indent="0">
              <a:buNone/>
            </a:pPr>
            <a:endParaRPr lang="en-US" sz="2400" dirty="0"/>
          </a:p>
          <a:p>
            <a:r>
              <a:rPr lang="en-US" sz="2400" dirty="0"/>
              <a:t>It’s easy to expose vulnerabilities through the design</a:t>
            </a:r>
          </a:p>
        </p:txBody>
      </p:sp>
    </p:spTree>
    <p:extLst>
      <p:ext uri="{BB962C8B-B14F-4D97-AF65-F5344CB8AC3E}">
        <p14:creationId xmlns:p14="http://schemas.microsoft.com/office/powerpoint/2010/main" val="39569156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8110BC-C3D8-E116-EF68-1060CBA5061B}"/>
              </a:ext>
            </a:extLst>
          </p:cNvPr>
          <p:cNvPicPr>
            <a:picLocks noChangeAspect="1"/>
          </p:cNvPicPr>
          <p:nvPr/>
        </p:nvPicPr>
        <p:blipFill rotWithShape="1">
          <a:blip r:embed="rId3"/>
          <a:srcRect l="8083" t="11269" r="43137" b="11269"/>
          <a:stretch/>
        </p:blipFill>
        <p:spPr>
          <a:xfrm>
            <a:off x="6766634" y="269487"/>
            <a:ext cx="5206829" cy="6243455"/>
          </a:xfrm>
          <a:prstGeom prst="rect">
            <a:avLst/>
          </a:prstGeom>
        </p:spPr>
      </p:pic>
      <p:sp>
        <p:nvSpPr>
          <p:cNvPr id="6" name="Rectangle 5">
            <a:extLst>
              <a:ext uri="{FF2B5EF4-FFF2-40B4-BE49-F238E27FC236}">
                <a16:creationId xmlns:a16="http://schemas.microsoft.com/office/drawing/2014/main" id="{4D25A04A-F85C-490D-074C-C9FA404A2E93}"/>
              </a:ext>
            </a:extLst>
          </p:cNvPr>
          <p:cNvSpPr/>
          <p:nvPr/>
        </p:nvSpPr>
        <p:spPr>
          <a:xfrm>
            <a:off x="7792529" y="5213553"/>
            <a:ext cx="2150852" cy="114986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7E43FDB-8336-D27F-4E46-23B94C2CEC01}"/>
              </a:ext>
            </a:extLst>
          </p:cNvPr>
          <p:cNvPicPr>
            <a:picLocks noChangeAspect="1"/>
          </p:cNvPicPr>
          <p:nvPr/>
        </p:nvPicPr>
        <p:blipFill rotWithShape="1">
          <a:blip r:embed="rId4"/>
          <a:srcRect l="6971" t="18863" r="56318" b="20978"/>
          <a:stretch/>
        </p:blipFill>
        <p:spPr>
          <a:xfrm>
            <a:off x="923230" y="726687"/>
            <a:ext cx="4502137" cy="2658533"/>
          </a:xfrm>
          <a:prstGeom prst="rect">
            <a:avLst/>
          </a:prstGeom>
        </p:spPr>
      </p:pic>
      <p:pic>
        <p:nvPicPr>
          <p:cNvPr id="2" name="Picture 1">
            <a:extLst>
              <a:ext uri="{FF2B5EF4-FFF2-40B4-BE49-F238E27FC236}">
                <a16:creationId xmlns:a16="http://schemas.microsoft.com/office/drawing/2014/main" id="{577C5311-C6D5-52ED-9C28-10E2C7008B89}"/>
              </a:ext>
            </a:extLst>
          </p:cNvPr>
          <p:cNvPicPr>
            <a:picLocks noChangeAspect="1"/>
          </p:cNvPicPr>
          <p:nvPr/>
        </p:nvPicPr>
        <p:blipFill rotWithShape="1">
          <a:blip r:embed="rId5"/>
          <a:srcRect l="7298" t="20676" r="57190" b="21281"/>
          <a:stretch/>
        </p:blipFill>
        <p:spPr>
          <a:xfrm>
            <a:off x="923230" y="3581396"/>
            <a:ext cx="4341463" cy="2556935"/>
          </a:xfrm>
          <a:prstGeom prst="rect">
            <a:avLst/>
          </a:prstGeom>
        </p:spPr>
      </p:pic>
      <p:sp>
        <p:nvSpPr>
          <p:cNvPr id="3" name="Right Arrow 2">
            <a:extLst>
              <a:ext uri="{FF2B5EF4-FFF2-40B4-BE49-F238E27FC236}">
                <a16:creationId xmlns:a16="http://schemas.microsoft.com/office/drawing/2014/main" id="{EA3129E5-40C4-EA71-10F0-D4DD4B6F2A6A}"/>
              </a:ext>
            </a:extLst>
          </p:cNvPr>
          <p:cNvSpPr/>
          <p:nvPr/>
        </p:nvSpPr>
        <p:spPr>
          <a:xfrm>
            <a:off x="5850371" y="3069166"/>
            <a:ext cx="651933" cy="7196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59690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EF30F5-075A-E396-7EE7-E87FF5540F5B}"/>
              </a:ext>
            </a:extLst>
          </p:cNvPr>
          <p:cNvPicPr>
            <a:picLocks noChangeAspect="1"/>
          </p:cNvPicPr>
          <p:nvPr/>
        </p:nvPicPr>
        <p:blipFill rotWithShape="1">
          <a:blip r:embed="rId3"/>
          <a:srcRect l="12252" t="18628" r="57442" b="12553"/>
          <a:stretch/>
        </p:blipFill>
        <p:spPr>
          <a:xfrm>
            <a:off x="1330799" y="1499775"/>
            <a:ext cx="3063401" cy="5252712"/>
          </a:xfrm>
          <a:prstGeom prst="rect">
            <a:avLst/>
          </a:prstGeom>
        </p:spPr>
      </p:pic>
      <p:pic>
        <p:nvPicPr>
          <p:cNvPr id="13" name="Picture 12">
            <a:extLst>
              <a:ext uri="{FF2B5EF4-FFF2-40B4-BE49-F238E27FC236}">
                <a16:creationId xmlns:a16="http://schemas.microsoft.com/office/drawing/2014/main" id="{5788122E-3373-C188-5FE0-185513C1A8B6}"/>
              </a:ext>
            </a:extLst>
          </p:cNvPr>
          <p:cNvPicPr>
            <a:picLocks noChangeAspect="1"/>
          </p:cNvPicPr>
          <p:nvPr/>
        </p:nvPicPr>
        <p:blipFill rotWithShape="1">
          <a:blip r:embed="rId4"/>
          <a:srcRect l="7944" t="40196" r="75981" b="27021"/>
          <a:stretch/>
        </p:blipFill>
        <p:spPr>
          <a:xfrm>
            <a:off x="1330799" y="163609"/>
            <a:ext cx="1818800" cy="1214699"/>
          </a:xfrm>
          <a:prstGeom prst="rect">
            <a:avLst/>
          </a:prstGeom>
        </p:spPr>
      </p:pic>
      <p:pic>
        <p:nvPicPr>
          <p:cNvPr id="16" name="Picture 15">
            <a:extLst>
              <a:ext uri="{FF2B5EF4-FFF2-40B4-BE49-F238E27FC236}">
                <a16:creationId xmlns:a16="http://schemas.microsoft.com/office/drawing/2014/main" id="{5A661AC9-D5A2-B305-1B2D-AA058EA11FE9}"/>
              </a:ext>
            </a:extLst>
          </p:cNvPr>
          <p:cNvPicPr>
            <a:picLocks noChangeAspect="1"/>
          </p:cNvPicPr>
          <p:nvPr/>
        </p:nvPicPr>
        <p:blipFill rotWithShape="1">
          <a:blip r:embed="rId5"/>
          <a:srcRect l="7955" t="31961" r="51535" b="18620"/>
          <a:stretch/>
        </p:blipFill>
        <p:spPr>
          <a:xfrm>
            <a:off x="6713748" y="3025226"/>
            <a:ext cx="4220918" cy="2201809"/>
          </a:xfrm>
          <a:prstGeom prst="rect">
            <a:avLst/>
          </a:prstGeom>
        </p:spPr>
      </p:pic>
      <p:sp>
        <p:nvSpPr>
          <p:cNvPr id="3" name="Right Arrow 2">
            <a:extLst>
              <a:ext uri="{FF2B5EF4-FFF2-40B4-BE49-F238E27FC236}">
                <a16:creationId xmlns:a16="http://schemas.microsoft.com/office/drawing/2014/main" id="{F3CF1D1D-EE70-876D-8D9F-9890E0CDEEF0}"/>
              </a:ext>
            </a:extLst>
          </p:cNvPr>
          <p:cNvSpPr/>
          <p:nvPr/>
        </p:nvSpPr>
        <p:spPr>
          <a:xfrm>
            <a:off x="5143341" y="3817096"/>
            <a:ext cx="821266" cy="6180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5285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Optional properties: how to prevent</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47688"/>
            <a:ext cx="7954627" cy="4361393"/>
          </a:xfrm>
          <a:effectLst/>
        </p:spPr>
        <p:txBody>
          <a:bodyPr>
            <a:noAutofit/>
          </a:bodyPr>
          <a:lstStyle/>
          <a:p>
            <a:pPr marL="0" indent="0">
              <a:buNone/>
            </a:pPr>
            <a:endParaRPr lang="en-US" sz="2400" dirty="0"/>
          </a:p>
          <a:p>
            <a:r>
              <a:rPr lang="en-US" sz="2400" dirty="0"/>
              <a:t>Use different schemas to represent different models. </a:t>
            </a:r>
          </a:p>
          <a:p>
            <a:endParaRPr lang="en-US" sz="2400" dirty="0"/>
          </a:p>
          <a:p>
            <a:r>
              <a:rPr lang="en-US" sz="2400" dirty="0"/>
              <a:t>Make each schema strict.</a:t>
            </a:r>
          </a:p>
          <a:p>
            <a:endParaRPr lang="en-US" sz="2400" dirty="0"/>
          </a:p>
          <a:p>
            <a:r>
              <a:rPr lang="en-US" sz="2400" dirty="0"/>
              <a:t>Don’t make core object properties optional.</a:t>
            </a:r>
          </a:p>
        </p:txBody>
      </p:sp>
    </p:spTree>
    <p:extLst>
      <p:ext uri="{BB962C8B-B14F-4D97-AF65-F5344CB8AC3E}">
        <p14:creationId xmlns:p14="http://schemas.microsoft.com/office/powerpoint/2010/main" val="19198298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EF30F5-075A-E396-7EE7-E87FF5540F5B}"/>
              </a:ext>
            </a:extLst>
          </p:cNvPr>
          <p:cNvPicPr>
            <a:picLocks noChangeAspect="1"/>
          </p:cNvPicPr>
          <p:nvPr/>
        </p:nvPicPr>
        <p:blipFill rotWithShape="1">
          <a:blip r:embed="rId3"/>
          <a:srcRect l="12252" t="18628" r="57442" b="12553"/>
          <a:stretch/>
        </p:blipFill>
        <p:spPr>
          <a:xfrm>
            <a:off x="278920" y="171082"/>
            <a:ext cx="3770950" cy="6465922"/>
          </a:xfrm>
          <a:prstGeom prst="rect">
            <a:avLst/>
          </a:prstGeom>
        </p:spPr>
      </p:pic>
      <p:pic>
        <p:nvPicPr>
          <p:cNvPr id="11" name="Picture 10">
            <a:extLst>
              <a:ext uri="{FF2B5EF4-FFF2-40B4-BE49-F238E27FC236}">
                <a16:creationId xmlns:a16="http://schemas.microsoft.com/office/drawing/2014/main" id="{1C690DDC-1BBB-1F50-E0BE-7E43C6E42934}"/>
              </a:ext>
            </a:extLst>
          </p:cNvPr>
          <p:cNvPicPr>
            <a:picLocks noChangeAspect="1"/>
          </p:cNvPicPr>
          <p:nvPr/>
        </p:nvPicPr>
        <p:blipFill rotWithShape="1">
          <a:blip r:embed="rId4"/>
          <a:srcRect l="7861" t="21594" r="55783" b="14185"/>
          <a:stretch/>
        </p:blipFill>
        <p:spPr>
          <a:xfrm>
            <a:off x="4265244" y="254799"/>
            <a:ext cx="3876888" cy="4142425"/>
          </a:xfrm>
          <a:prstGeom prst="rect">
            <a:avLst/>
          </a:prstGeom>
        </p:spPr>
      </p:pic>
      <p:pic>
        <p:nvPicPr>
          <p:cNvPr id="12" name="Picture 11">
            <a:extLst>
              <a:ext uri="{FF2B5EF4-FFF2-40B4-BE49-F238E27FC236}">
                <a16:creationId xmlns:a16="http://schemas.microsoft.com/office/drawing/2014/main" id="{FB427EC4-5086-30BF-24C5-AF178324989D}"/>
              </a:ext>
            </a:extLst>
          </p:cNvPr>
          <p:cNvPicPr>
            <a:picLocks noChangeAspect="1"/>
          </p:cNvPicPr>
          <p:nvPr/>
        </p:nvPicPr>
        <p:blipFill rotWithShape="1">
          <a:blip r:embed="rId5"/>
          <a:srcRect l="8473" t="22036" r="56166" b="13743"/>
          <a:stretch/>
        </p:blipFill>
        <p:spPr>
          <a:xfrm>
            <a:off x="8285747" y="2656308"/>
            <a:ext cx="3770951" cy="4142425"/>
          </a:xfrm>
          <a:prstGeom prst="rect">
            <a:avLst/>
          </a:prstGeom>
        </p:spPr>
      </p:pic>
      <p:sp>
        <p:nvSpPr>
          <p:cNvPr id="21" name="Rectangle 20">
            <a:extLst>
              <a:ext uri="{FF2B5EF4-FFF2-40B4-BE49-F238E27FC236}">
                <a16:creationId xmlns:a16="http://schemas.microsoft.com/office/drawing/2014/main" id="{F583CDDD-D574-7230-24BF-9AD1A59B85DF}"/>
              </a:ext>
            </a:extLst>
          </p:cNvPr>
          <p:cNvSpPr/>
          <p:nvPr/>
        </p:nvSpPr>
        <p:spPr>
          <a:xfrm>
            <a:off x="990600" y="3678682"/>
            <a:ext cx="2160024" cy="160451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urved Connector 26">
            <a:extLst>
              <a:ext uri="{FF2B5EF4-FFF2-40B4-BE49-F238E27FC236}">
                <a16:creationId xmlns:a16="http://schemas.microsoft.com/office/drawing/2014/main" id="{7AA6837A-5A3F-DFA7-0FB8-AA25D2A9A1B0}"/>
              </a:ext>
            </a:extLst>
          </p:cNvPr>
          <p:cNvCxnSpPr>
            <a:cxnSpLocks/>
            <a:stCxn id="21" idx="3"/>
            <a:endCxn id="11" idx="1"/>
          </p:cNvCxnSpPr>
          <p:nvPr/>
        </p:nvCxnSpPr>
        <p:spPr>
          <a:xfrm flipV="1">
            <a:off x="3150624" y="2326012"/>
            <a:ext cx="1114620" cy="2154929"/>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DB2E0B8A-1DD0-B54C-96D6-5B5C98AC7D92}"/>
              </a:ext>
            </a:extLst>
          </p:cNvPr>
          <p:cNvCxnSpPr>
            <a:cxnSpLocks/>
            <a:stCxn id="21" idx="3"/>
          </p:cNvCxnSpPr>
          <p:nvPr/>
        </p:nvCxnSpPr>
        <p:spPr>
          <a:xfrm>
            <a:off x="3150624" y="4480941"/>
            <a:ext cx="5135123" cy="1488059"/>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5422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Unbound parameters</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47688"/>
            <a:ext cx="7954627" cy="4361393"/>
          </a:xfrm>
          <a:effectLst/>
        </p:spPr>
        <p:txBody>
          <a:bodyPr>
            <a:noAutofit/>
          </a:bodyPr>
          <a:lstStyle/>
          <a:p>
            <a:r>
              <a:rPr lang="en-US" sz="2400" b="1" dirty="0"/>
              <a:t>Unbound parameters </a:t>
            </a:r>
            <a:r>
              <a:rPr lang="en-US" sz="2400" dirty="0"/>
              <a:t>are parameters that can take on arbitrarily low or large values. It affects </a:t>
            </a:r>
            <a:r>
              <a:rPr lang="en-US" sz="2400" b="1" dirty="0"/>
              <a:t>numbers</a:t>
            </a:r>
            <a:r>
              <a:rPr lang="en-US" sz="2400" dirty="0"/>
              <a:t>, </a:t>
            </a:r>
            <a:r>
              <a:rPr lang="en-US" sz="2400" b="1" dirty="0"/>
              <a:t>strings</a:t>
            </a:r>
            <a:r>
              <a:rPr lang="en-US" sz="2400" dirty="0"/>
              <a:t>, and </a:t>
            </a:r>
            <a:r>
              <a:rPr lang="en-US" sz="2400" b="1" dirty="0"/>
              <a:t>arrays</a:t>
            </a:r>
            <a:r>
              <a:rPr lang="en-US" sz="2400" dirty="0"/>
              <a:t>.</a:t>
            </a:r>
          </a:p>
          <a:p>
            <a:endParaRPr lang="en-US" sz="2400" dirty="0"/>
          </a:p>
          <a:p>
            <a:r>
              <a:rPr lang="en-US" sz="2400" dirty="0"/>
              <a:t>Opens the API to </a:t>
            </a:r>
            <a:r>
              <a:rPr lang="en-US" sz="2400" b="1" dirty="0"/>
              <a:t>big integer attacks, large payloads, pagination attacks</a:t>
            </a:r>
            <a:r>
              <a:rPr lang="en-US" sz="2400" dirty="0"/>
              <a:t>, </a:t>
            </a:r>
            <a:r>
              <a:rPr lang="en-US" sz="2400" b="1" dirty="0"/>
              <a:t>SQL injection</a:t>
            </a:r>
            <a:r>
              <a:rPr lang="en-US" sz="2400" dirty="0"/>
              <a:t>, and many more.</a:t>
            </a:r>
          </a:p>
          <a:p>
            <a:endParaRPr lang="en-US" sz="2400" dirty="0"/>
          </a:p>
        </p:txBody>
      </p:sp>
    </p:spTree>
    <p:extLst>
      <p:ext uri="{BB962C8B-B14F-4D97-AF65-F5344CB8AC3E}">
        <p14:creationId xmlns:p14="http://schemas.microsoft.com/office/powerpoint/2010/main" val="24366577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6D8D56-1AD5-70D3-31C6-6D5C05503D74}"/>
              </a:ext>
            </a:extLst>
          </p:cNvPr>
          <p:cNvPicPr>
            <a:picLocks noChangeAspect="1"/>
          </p:cNvPicPr>
          <p:nvPr/>
        </p:nvPicPr>
        <p:blipFill>
          <a:blip r:embed="rId3"/>
          <a:stretch>
            <a:fillRect/>
          </a:stretch>
        </p:blipFill>
        <p:spPr>
          <a:xfrm>
            <a:off x="-89739" y="-456144"/>
            <a:ext cx="8820649" cy="7770287"/>
          </a:xfrm>
          <a:prstGeom prst="rect">
            <a:avLst/>
          </a:prstGeom>
        </p:spPr>
      </p:pic>
      <p:sp>
        <p:nvSpPr>
          <p:cNvPr id="2" name="TextBox 1">
            <a:extLst>
              <a:ext uri="{FF2B5EF4-FFF2-40B4-BE49-F238E27FC236}">
                <a16:creationId xmlns:a16="http://schemas.microsoft.com/office/drawing/2014/main" id="{0952C11E-8AF9-6227-5877-F337FD4A4E39}"/>
              </a:ext>
            </a:extLst>
          </p:cNvPr>
          <p:cNvSpPr txBox="1"/>
          <p:nvPr/>
        </p:nvSpPr>
        <p:spPr>
          <a:xfrm>
            <a:off x="5090160" y="1381281"/>
            <a:ext cx="4244671" cy="400110"/>
          </a:xfrm>
          <a:prstGeom prst="rect">
            <a:avLst/>
          </a:prstGeom>
          <a:solidFill>
            <a:schemeClr val="accent2"/>
          </a:solidFill>
        </p:spPr>
        <p:txBody>
          <a:bodyPr wrap="square" rtlCol="0">
            <a:spAutoFit/>
          </a:bodyPr>
          <a:lstStyle/>
          <a:p>
            <a:r>
              <a:rPr lang="en-US" sz="2000" b="1" dirty="0"/>
              <a:t>GET /products</a:t>
            </a:r>
          </a:p>
        </p:txBody>
      </p:sp>
      <p:sp>
        <p:nvSpPr>
          <p:cNvPr id="3" name="TextBox 2">
            <a:extLst>
              <a:ext uri="{FF2B5EF4-FFF2-40B4-BE49-F238E27FC236}">
                <a16:creationId xmlns:a16="http://schemas.microsoft.com/office/drawing/2014/main" id="{4087586A-5AE7-1C9B-1B9E-569D54554E8E}"/>
              </a:ext>
            </a:extLst>
          </p:cNvPr>
          <p:cNvSpPr txBox="1"/>
          <p:nvPr/>
        </p:nvSpPr>
        <p:spPr>
          <a:xfrm>
            <a:off x="5090159" y="2266987"/>
            <a:ext cx="4244672" cy="400110"/>
          </a:xfrm>
          <a:prstGeom prst="rect">
            <a:avLst/>
          </a:prstGeom>
          <a:solidFill>
            <a:schemeClr val="accent2"/>
          </a:solidFill>
        </p:spPr>
        <p:txBody>
          <a:bodyPr wrap="square" rtlCol="0">
            <a:spAutoFit/>
          </a:bodyPr>
          <a:lstStyle/>
          <a:p>
            <a:r>
              <a:rPr lang="en-US" sz="2000" b="1" dirty="0"/>
              <a:t>GET /</a:t>
            </a:r>
            <a:r>
              <a:rPr lang="en-US" sz="2000" b="1" dirty="0" err="1"/>
              <a:t>products?perPage</a:t>
            </a:r>
            <a:r>
              <a:rPr lang="en-US" sz="2000" b="1" dirty="0"/>
              <a:t>=10&amp;page=1</a:t>
            </a:r>
          </a:p>
        </p:txBody>
      </p:sp>
      <p:sp>
        <p:nvSpPr>
          <p:cNvPr id="4" name="TextBox 3">
            <a:extLst>
              <a:ext uri="{FF2B5EF4-FFF2-40B4-BE49-F238E27FC236}">
                <a16:creationId xmlns:a16="http://schemas.microsoft.com/office/drawing/2014/main" id="{900732B4-31F2-F19A-571D-B2E936667062}"/>
              </a:ext>
            </a:extLst>
          </p:cNvPr>
          <p:cNvSpPr txBox="1"/>
          <p:nvPr/>
        </p:nvSpPr>
        <p:spPr>
          <a:xfrm>
            <a:off x="5090159" y="3152693"/>
            <a:ext cx="4244672" cy="400110"/>
          </a:xfrm>
          <a:prstGeom prst="rect">
            <a:avLst/>
          </a:prstGeom>
          <a:solidFill>
            <a:schemeClr val="accent2"/>
          </a:solidFill>
        </p:spPr>
        <p:txBody>
          <a:bodyPr wrap="square" rtlCol="0">
            <a:spAutoFit/>
          </a:bodyPr>
          <a:lstStyle/>
          <a:p>
            <a:r>
              <a:rPr lang="en-US" sz="2000" b="1" dirty="0"/>
              <a:t>GET /</a:t>
            </a:r>
            <a:r>
              <a:rPr lang="en-US" sz="2000" b="1" dirty="0" err="1"/>
              <a:t>products?filter</a:t>
            </a:r>
            <a:r>
              <a:rPr lang="en-US" sz="2000" b="1" dirty="0"/>
              <a:t>=toasters</a:t>
            </a:r>
          </a:p>
        </p:txBody>
      </p:sp>
      <p:sp>
        <p:nvSpPr>
          <p:cNvPr id="5" name="TextBox 4">
            <a:extLst>
              <a:ext uri="{FF2B5EF4-FFF2-40B4-BE49-F238E27FC236}">
                <a16:creationId xmlns:a16="http://schemas.microsoft.com/office/drawing/2014/main" id="{D7151215-E5EF-680B-9288-B80B5588548F}"/>
              </a:ext>
            </a:extLst>
          </p:cNvPr>
          <p:cNvSpPr txBox="1"/>
          <p:nvPr/>
        </p:nvSpPr>
        <p:spPr>
          <a:xfrm>
            <a:off x="5090158" y="4037016"/>
            <a:ext cx="4244671" cy="400110"/>
          </a:xfrm>
          <a:prstGeom prst="rect">
            <a:avLst/>
          </a:prstGeom>
          <a:solidFill>
            <a:schemeClr val="accent2"/>
          </a:solidFill>
        </p:spPr>
        <p:txBody>
          <a:bodyPr wrap="square" rtlCol="0">
            <a:spAutoFit/>
          </a:bodyPr>
          <a:lstStyle/>
          <a:p>
            <a:r>
              <a:rPr lang="en-US" sz="2000" b="1" dirty="0"/>
              <a:t>GET /</a:t>
            </a:r>
            <a:r>
              <a:rPr lang="en-US" sz="2000" b="1" dirty="0" err="1"/>
              <a:t>products?order</a:t>
            </a:r>
            <a:r>
              <a:rPr lang="en-US" sz="2000" b="1" dirty="0"/>
              <a:t>=reviews</a:t>
            </a:r>
          </a:p>
        </p:txBody>
      </p:sp>
    </p:spTree>
    <p:extLst>
      <p:ext uri="{BB962C8B-B14F-4D97-AF65-F5344CB8AC3E}">
        <p14:creationId xmlns:p14="http://schemas.microsoft.com/office/powerpoint/2010/main" val="17591249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6D8D56-1AD5-70D3-31C6-6D5C05503D74}"/>
              </a:ext>
            </a:extLst>
          </p:cNvPr>
          <p:cNvPicPr>
            <a:picLocks noChangeAspect="1"/>
          </p:cNvPicPr>
          <p:nvPr/>
        </p:nvPicPr>
        <p:blipFill>
          <a:blip r:embed="rId3"/>
          <a:stretch>
            <a:fillRect/>
          </a:stretch>
        </p:blipFill>
        <p:spPr>
          <a:xfrm>
            <a:off x="0" y="-1478514"/>
            <a:ext cx="12801978" cy="11277520"/>
          </a:xfrm>
          <a:prstGeom prst="rect">
            <a:avLst/>
          </a:prstGeom>
        </p:spPr>
      </p:pic>
      <p:sp>
        <p:nvSpPr>
          <p:cNvPr id="12" name="Rectangle 11">
            <a:extLst>
              <a:ext uri="{FF2B5EF4-FFF2-40B4-BE49-F238E27FC236}">
                <a16:creationId xmlns:a16="http://schemas.microsoft.com/office/drawing/2014/main" id="{DC4E78EF-ED34-491E-4CBF-4EC7FA06C440}"/>
              </a:ext>
            </a:extLst>
          </p:cNvPr>
          <p:cNvSpPr/>
          <p:nvPr/>
        </p:nvSpPr>
        <p:spPr>
          <a:xfrm>
            <a:off x="2361538" y="2029097"/>
            <a:ext cx="2647784" cy="1588746"/>
          </a:xfrm>
          <a:prstGeom prst="rect">
            <a:avLst/>
          </a:prstGeom>
          <a:noFill/>
          <a:ln w="38100">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B9C8D81-4B08-FE44-D114-4ED4CD8EDE2D}"/>
              </a:ext>
            </a:extLst>
          </p:cNvPr>
          <p:cNvSpPr txBox="1"/>
          <p:nvPr/>
        </p:nvSpPr>
        <p:spPr>
          <a:xfrm>
            <a:off x="6059651" y="2299442"/>
            <a:ext cx="4976759" cy="461665"/>
          </a:xfrm>
          <a:prstGeom prst="rect">
            <a:avLst/>
          </a:prstGeom>
          <a:solidFill>
            <a:schemeClr val="accent2"/>
          </a:solidFill>
          <a:ln w="38100">
            <a:solidFill>
              <a:srgbClr val="FF0000"/>
            </a:solidFill>
          </a:ln>
        </p:spPr>
        <p:txBody>
          <a:bodyPr wrap="square" rtlCol="0">
            <a:spAutoFit/>
          </a:bodyPr>
          <a:lstStyle/>
          <a:p>
            <a:r>
              <a:rPr lang="en-US" sz="2400" b="1" dirty="0"/>
              <a:t>GET /</a:t>
            </a:r>
            <a:r>
              <a:rPr lang="en-US" sz="2400" b="1" dirty="0" err="1"/>
              <a:t>products?perPage</a:t>
            </a:r>
            <a:r>
              <a:rPr lang="en-US" sz="2400" b="1" dirty="0"/>
              <a:t>=10000000</a:t>
            </a:r>
          </a:p>
        </p:txBody>
      </p:sp>
    </p:spTree>
    <p:extLst>
      <p:ext uri="{BB962C8B-B14F-4D97-AF65-F5344CB8AC3E}">
        <p14:creationId xmlns:p14="http://schemas.microsoft.com/office/powerpoint/2010/main" val="669415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8037A5-77E9-EEF5-B2B0-198266817F72}"/>
              </a:ext>
            </a:extLst>
          </p:cNvPr>
          <p:cNvPicPr>
            <a:picLocks noChangeAspect="1"/>
          </p:cNvPicPr>
          <p:nvPr/>
        </p:nvPicPr>
        <p:blipFill>
          <a:blip r:embed="rId3"/>
          <a:stretch>
            <a:fillRect/>
          </a:stretch>
        </p:blipFill>
        <p:spPr>
          <a:xfrm>
            <a:off x="0" y="-4419520"/>
            <a:ext cx="12801978" cy="11277520"/>
          </a:xfrm>
          <a:prstGeom prst="rect">
            <a:avLst/>
          </a:prstGeom>
        </p:spPr>
      </p:pic>
      <p:sp>
        <p:nvSpPr>
          <p:cNvPr id="3" name="Rectangle 2">
            <a:extLst>
              <a:ext uri="{FF2B5EF4-FFF2-40B4-BE49-F238E27FC236}">
                <a16:creationId xmlns:a16="http://schemas.microsoft.com/office/drawing/2014/main" id="{57F1F73E-4581-062B-D47C-14250C7B71B6}"/>
              </a:ext>
            </a:extLst>
          </p:cNvPr>
          <p:cNvSpPr/>
          <p:nvPr/>
        </p:nvSpPr>
        <p:spPr>
          <a:xfrm>
            <a:off x="2345631" y="3876327"/>
            <a:ext cx="2666636" cy="1677805"/>
          </a:xfrm>
          <a:prstGeom prst="rect">
            <a:avLst/>
          </a:prstGeom>
          <a:noFill/>
          <a:ln w="38100">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52143C7-87A3-6500-F7FE-00C5B46B2A0E}"/>
              </a:ext>
            </a:extLst>
          </p:cNvPr>
          <p:cNvSpPr txBox="1"/>
          <p:nvPr/>
        </p:nvSpPr>
        <p:spPr>
          <a:xfrm>
            <a:off x="5604933" y="3893261"/>
            <a:ext cx="5858934" cy="461665"/>
          </a:xfrm>
          <a:prstGeom prst="rect">
            <a:avLst/>
          </a:prstGeom>
          <a:solidFill>
            <a:schemeClr val="accent2"/>
          </a:solidFill>
          <a:ln w="38100">
            <a:solidFill>
              <a:srgbClr val="FF0000"/>
            </a:solidFill>
          </a:ln>
        </p:spPr>
        <p:txBody>
          <a:bodyPr wrap="square" rtlCol="0">
            <a:spAutoFit/>
          </a:bodyPr>
          <a:lstStyle/>
          <a:p>
            <a:r>
              <a:rPr lang="en-US" sz="2400" b="1" dirty="0"/>
              <a:t>GET /</a:t>
            </a:r>
            <a:r>
              <a:rPr lang="en-US" sz="2400" b="1" dirty="0" err="1"/>
              <a:t>products?filter</a:t>
            </a:r>
            <a:r>
              <a:rPr lang="en-US" sz="2400" b="1" dirty="0"/>
              <a:t>='; DROP TABLE users --</a:t>
            </a:r>
          </a:p>
        </p:txBody>
      </p:sp>
    </p:spTree>
    <p:extLst>
      <p:ext uri="{BB962C8B-B14F-4D97-AF65-F5344CB8AC3E}">
        <p14:creationId xmlns:p14="http://schemas.microsoft.com/office/powerpoint/2010/main" val="342939595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8037A5-77E9-EEF5-B2B0-198266817F72}"/>
              </a:ext>
            </a:extLst>
          </p:cNvPr>
          <p:cNvPicPr>
            <a:picLocks noChangeAspect="1"/>
          </p:cNvPicPr>
          <p:nvPr/>
        </p:nvPicPr>
        <p:blipFill>
          <a:blip r:embed="rId3"/>
          <a:stretch>
            <a:fillRect/>
          </a:stretch>
        </p:blipFill>
        <p:spPr>
          <a:xfrm>
            <a:off x="0" y="-4148587"/>
            <a:ext cx="12801978" cy="11277520"/>
          </a:xfrm>
          <a:prstGeom prst="rect">
            <a:avLst/>
          </a:prstGeom>
        </p:spPr>
      </p:pic>
      <p:sp>
        <p:nvSpPr>
          <p:cNvPr id="3" name="Rectangle 2">
            <a:extLst>
              <a:ext uri="{FF2B5EF4-FFF2-40B4-BE49-F238E27FC236}">
                <a16:creationId xmlns:a16="http://schemas.microsoft.com/office/drawing/2014/main" id="{57F1F73E-4581-062B-D47C-14250C7B71B6}"/>
              </a:ext>
            </a:extLst>
          </p:cNvPr>
          <p:cNvSpPr/>
          <p:nvPr/>
        </p:nvSpPr>
        <p:spPr>
          <a:xfrm>
            <a:off x="2328698" y="4155725"/>
            <a:ext cx="2666636" cy="1677805"/>
          </a:xfrm>
          <a:prstGeom prst="rect">
            <a:avLst/>
          </a:prstGeom>
          <a:noFill/>
          <a:ln w="38100">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52143C7-87A3-6500-F7FE-00C5B46B2A0E}"/>
              </a:ext>
            </a:extLst>
          </p:cNvPr>
          <p:cNvSpPr txBox="1"/>
          <p:nvPr/>
        </p:nvSpPr>
        <p:spPr>
          <a:xfrm>
            <a:off x="5604933" y="3893261"/>
            <a:ext cx="5858934" cy="461665"/>
          </a:xfrm>
          <a:prstGeom prst="rect">
            <a:avLst/>
          </a:prstGeom>
          <a:solidFill>
            <a:schemeClr val="accent2"/>
          </a:solidFill>
          <a:ln w="38100">
            <a:solidFill>
              <a:srgbClr val="FF0000"/>
            </a:solidFill>
          </a:ln>
        </p:spPr>
        <p:txBody>
          <a:bodyPr wrap="square" rtlCol="0">
            <a:spAutoFit/>
          </a:bodyPr>
          <a:lstStyle/>
          <a:p>
            <a:r>
              <a:rPr lang="en-US" sz="2400" b="1" dirty="0"/>
              <a:t>GET /</a:t>
            </a:r>
            <a:r>
              <a:rPr lang="en-US" sz="2400" b="1" dirty="0" err="1"/>
              <a:t>products?filter</a:t>
            </a:r>
            <a:r>
              <a:rPr lang="en-US" sz="2400" b="1" dirty="0"/>
              <a:t>=' OR 1=1--</a:t>
            </a:r>
          </a:p>
        </p:txBody>
      </p:sp>
      <p:sp>
        <p:nvSpPr>
          <p:cNvPr id="5" name="TextBox 4">
            <a:extLst>
              <a:ext uri="{FF2B5EF4-FFF2-40B4-BE49-F238E27FC236}">
                <a16:creationId xmlns:a16="http://schemas.microsoft.com/office/drawing/2014/main" id="{39C0DE61-1826-73ED-6B60-7FF82111EABF}"/>
              </a:ext>
            </a:extLst>
          </p:cNvPr>
          <p:cNvSpPr txBox="1"/>
          <p:nvPr/>
        </p:nvSpPr>
        <p:spPr>
          <a:xfrm>
            <a:off x="5791200" y="3135263"/>
            <a:ext cx="5486400" cy="461665"/>
          </a:xfrm>
          <a:prstGeom prst="rect">
            <a:avLst/>
          </a:prstGeom>
          <a:solidFill>
            <a:schemeClr val="accent2"/>
          </a:solidFill>
          <a:ln w="38100">
            <a:noFill/>
          </a:ln>
        </p:spPr>
        <p:txBody>
          <a:bodyPr wrap="square" rtlCol="0">
            <a:spAutoFit/>
          </a:bodyPr>
          <a:lstStyle/>
          <a:p>
            <a:r>
              <a:rPr lang="en-US" sz="2400" b="1" dirty="0"/>
              <a:t>Broken Object Level Authorization (BOLA)</a:t>
            </a:r>
          </a:p>
        </p:txBody>
      </p:sp>
      <p:sp>
        <p:nvSpPr>
          <p:cNvPr id="6" name="TextBox 5">
            <a:extLst>
              <a:ext uri="{FF2B5EF4-FFF2-40B4-BE49-F238E27FC236}">
                <a16:creationId xmlns:a16="http://schemas.microsoft.com/office/drawing/2014/main" id="{EFE2CF93-C43E-3D3E-54A0-2B356506DB06}"/>
              </a:ext>
            </a:extLst>
          </p:cNvPr>
          <p:cNvSpPr txBox="1"/>
          <p:nvPr/>
        </p:nvSpPr>
        <p:spPr>
          <a:xfrm>
            <a:off x="5604933" y="4541600"/>
            <a:ext cx="5858934" cy="830997"/>
          </a:xfrm>
          <a:prstGeom prst="rect">
            <a:avLst/>
          </a:prstGeom>
          <a:solidFill>
            <a:schemeClr val="accent2"/>
          </a:solidFill>
          <a:ln w="38100">
            <a:solidFill>
              <a:srgbClr val="FF0000"/>
            </a:solidFill>
          </a:ln>
        </p:spPr>
        <p:txBody>
          <a:bodyPr wrap="square" rtlCol="0">
            <a:spAutoFit/>
          </a:bodyPr>
          <a:lstStyle/>
          <a:p>
            <a:r>
              <a:rPr lang="en-US" sz="2400" b="1" dirty="0"/>
              <a:t>GET /</a:t>
            </a:r>
            <a:r>
              <a:rPr lang="en-US" sz="2400" b="1" dirty="0" err="1"/>
              <a:t>products?filter</a:t>
            </a:r>
            <a:r>
              <a:rPr lang="en-US" sz="2400" b="1" dirty="0"/>
              <a:t>=' OR (CASE WHEN (1=1) THEN (SELECT 1 = 1) ELSE (SELECT 1 = 0) END)</a:t>
            </a:r>
          </a:p>
        </p:txBody>
      </p:sp>
    </p:spTree>
    <p:extLst>
      <p:ext uri="{BB962C8B-B14F-4D97-AF65-F5344CB8AC3E}">
        <p14:creationId xmlns:p14="http://schemas.microsoft.com/office/powerpoint/2010/main" val="3652076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8037A5-77E9-EEF5-B2B0-198266817F72}"/>
              </a:ext>
            </a:extLst>
          </p:cNvPr>
          <p:cNvPicPr>
            <a:picLocks noChangeAspect="1"/>
          </p:cNvPicPr>
          <p:nvPr/>
        </p:nvPicPr>
        <p:blipFill>
          <a:blip r:embed="rId3"/>
          <a:stretch>
            <a:fillRect/>
          </a:stretch>
        </p:blipFill>
        <p:spPr>
          <a:xfrm>
            <a:off x="0" y="-5443990"/>
            <a:ext cx="12801978" cy="11277520"/>
          </a:xfrm>
          <a:prstGeom prst="rect">
            <a:avLst/>
          </a:prstGeom>
        </p:spPr>
      </p:pic>
      <p:sp>
        <p:nvSpPr>
          <p:cNvPr id="3" name="Rectangle 2">
            <a:extLst>
              <a:ext uri="{FF2B5EF4-FFF2-40B4-BE49-F238E27FC236}">
                <a16:creationId xmlns:a16="http://schemas.microsoft.com/office/drawing/2014/main" id="{57F1F73E-4581-062B-D47C-14250C7B71B6}"/>
              </a:ext>
            </a:extLst>
          </p:cNvPr>
          <p:cNvSpPr/>
          <p:nvPr/>
        </p:nvSpPr>
        <p:spPr>
          <a:xfrm>
            <a:off x="2311765" y="2880089"/>
            <a:ext cx="2666636" cy="1677805"/>
          </a:xfrm>
          <a:prstGeom prst="rect">
            <a:avLst/>
          </a:prstGeom>
          <a:noFill/>
          <a:ln w="38100">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52143C7-87A3-6500-F7FE-00C5B46B2A0E}"/>
              </a:ext>
            </a:extLst>
          </p:cNvPr>
          <p:cNvSpPr txBox="1"/>
          <p:nvPr/>
        </p:nvSpPr>
        <p:spPr>
          <a:xfrm>
            <a:off x="1761431" y="5778850"/>
            <a:ext cx="9135169" cy="461665"/>
          </a:xfrm>
          <a:prstGeom prst="rect">
            <a:avLst/>
          </a:prstGeom>
          <a:solidFill>
            <a:schemeClr val="accent2"/>
          </a:solidFill>
          <a:ln w="38100">
            <a:solidFill>
              <a:srgbClr val="FF0000"/>
            </a:solidFill>
          </a:ln>
        </p:spPr>
        <p:txBody>
          <a:bodyPr wrap="square" rtlCol="0">
            <a:spAutoFit/>
          </a:bodyPr>
          <a:lstStyle/>
          <a:p>
            <a:r>
              <a:rPr lang="en-US" sz="2400" b="1" dirty="0"/>
              <a:t>GET /</a:t>
            </a:r>
            <a:r>
              <a:rPr lang="en-US" sz="2400" b="1" dirty="0" err="1"/>
              <a:t>products?filter</a:t>
            </a:r>
            <a:r>
              <a:rPr lang="en-US" sz="2400" b="1" dirty="0"/>
              <a:t>=' AND 3133=(SELECT 3133 FROM PG_SLEEP(10))--</a:t>
            </a:r>
          </a:p>
        </p:txBody>
      </p:sp>
      <p:sp>
        <p:nvSpPr>
          <p:cNvPr id="5" name="TextBox 4">
            <a:extLst>
              <a:ext uri="{FF2B5EF4-FFF2-40B4-BE49-F238E27FC236}">
                <a16:creationId xmlns:a16="http://schemas.microsoft.com/office/drawing/2014/main" id="{39C0DE61-1826-73ED-6B60-7FF82111EABF}"/>
              </a:ext>
            </a:extLst>
          </p:cNvPr>
          <p:cNvSpPr txBox="1"/>
          <p:nvPr/>
        </p:nvSpPr>
        <p:spPr>
          <a:xfrm>
            <a:off x="3585815" y="5040263"/>
            <a:ext cx="5486400" cy="461665"/>
          </a:xfrm>
          <a:prstGeom prst="rect">
            <a:avLst/>
          </a:prstGeom>
          <a:solidFill>
            <a:schemeClr val="accent2"/>
          </a:solidFill>
          <a:ln w="38100">
            <a:noFill/>
          </a:ln>
        </p:spPr>
        <p:txBody>
          <a:bodyPr wrap="square" rtlCol="0">
            <a:spAutoFit/>
          </a:bodyPr>
          <a:lstStyle/>
          <a:p>
            <a:pPr algn="ctr"/>
            <a:r>
              <a:rPr lang="en-US" sz="2400" b="1" dirty="0"/>
              <a:t>Resource starvation</a:t>
            </a:r>
          </a:p>
        </p:txBody>
      </p:sp>
    </p:spTree>
    <p:extLst>
      <p:ext uri="{BB962C8B-B14F-4D97-AF65-F5344CB8AC3E}">
        <p14:creationId xmlns:p14="http://schemas.microsoft.com/office/powerpoint/2010/main" val="3310483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6D8D56-1AD5-70D3-31C6-6D5C05503D74}"/>
              </a:ext>
            </a:extLst>
          </p:cNvPr>
          <p:cNvPicPr>
            <a:picLocks noChangeAspect="1"/>
          </p:cNvPicPr>
          <p:nvPr/>
        </p:nvPicPr>
        <p:blipFill>
          <a:blip r:embed="rId3"/>
          <a:stretch>
            <a:fillRect/>
          </a:stretch>
        </p:blipFill>
        <p:spPr>
          <a:xfrm>
            <a:off x="1699305" y="-444137"/>
            <a:ext cx="8820649" cy="7770287"/>
          </a:xfrm>
          <a:prstGeom prst="rect">
            <a:avLst/>
          </a:prstGeom>
        </p:spPr>
      </p:pic>
    </p:spTree>
    <p:extLst>
      <p:ext uri="{BB962C8B-B14F-4D97-AF65-F5344CB8AC3E}">
        <p14:creationId xmlns:p14="http://schemas.microsoft.com/office/powerpoint/2010/main" val="156102139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1E80E4-0C65-2092-B7D5-6B0E756A905B}"/>
              </a:ext>
            </a:extLst>
          </p:cNvPr>
          <p:cNvPicPr>
            <a:picLocks noChangeAspect="1"/>
          </p:cNvPicPr>
          <p:nvPr/>
        </p:nvPicPr>
        <p:blipFill rotWithShape="1">
          <a:blip r:embed="rId3"/>
          <a:srcRect l="6972" t="32240" r="32571" b="21908"/>
          <a:stretch/>
        </p:blipFill>
        <p:spPr>
          <a:xfrm>
            <a:off x="3378201" y="1591733"/>
            <a:ext cx="8206698" cy="2099734"/>
          </a:xfrm>
          <a:prstGeom prst="rect">
            <a:avLst/>
          </a:prstGeom>
        </p:spPr>
      </p:pic>
      <p:pic>
        <p:nvPicPr>
          <p:cNvPr id="7" name="Picture 6">
            <a:extLst>
              <a:ext uri="{FF2B5EF4-FFF2-40B4-BE49-F238E27FC236}">
                <a16:creationId xmlns:a16="http://schemas.microsoft.com/office/drawing/2014/main" id="{DF7DA6E2-8CC0-7176-D6BC-36E887DFC82C}"/>
              </a:ext>
            </a:extLst>
          </p:cNvPr>
          <p:cNvPicPr>
            <a:picLocks noChangeAspect="1"/>
          </p:cNvPicPr>
          <p:nvPr/>
        </p:nvPicPr>
        <p:blipFill rotWithShape="1">
          <a:blip r:embed="rId4"/>
          <a:srcRect l="6972" t="32315" r="41721" b="20676"/>
          <a:stretch/>
        </p:blipFill>
        <p:spPr>
          <a:xfrm>
            <a:off x="3378201" y="3860799"/>
            <a:ext cx="6468532" cy="2135586"/>
          </a:xfrm>
          <a:prstGeom prst="rect">
            <a:avLst/>
          </a:prstGeom>
        </p:spPr>
      </p:pic>
      <p:pic>
        <p:nvPicPr>
          <p:cNvPr id="8" name="Picture 7">
            <a:extLst>
              <a:ext uri="{FF2B5EF4-FFF2-40B4-BE49-F238E27FC236}">
                <a16:creationId xmlns:a16="http://schemas.microsoft.com/office/drawing/2014/main" id="{59D752E3-E4CC-8ED6-CF08-4E255DD4A6EF}"/>
              </a:ext>
            </a:extLst>
          </p:cNvPr>
          <p:cNvPicPr>
            <a:picLocks noChangeAspect="1"/>
          </p:cNvPicPr>
          <p:nvPr/>
        </p:nvPicPr>
        <p:blipFill rotWithShape="1">
          <a:blip r:embed="rId5"/>
          <a:srcRect l="7516" t="42183" r="65360" b="27664"/>
          <a:stretch/>
        </p:blipFill>
        <p:spPr>
          <a:xfrm>
            <a:off x="101599" y="126999"/>
            <a:ext cx="3773939" cy="1227667"/>
          </a:xfrm>
          <a:prstGeom prst="rect">
            <a:avLst/>
          </a:prstGeom>
        </p:spPr>
      </p:pic>
      <p:sp>
        <p:nvSpPr>
          <p:cNvPr id="9" name="TextBox 8">
            <a:extLst>
              <a:ext uri="{FF2B5EF4-FFF2-40B4-BE49-F238E27FC236}">
                <a16:creationId xmlns:a16="http://schemas.microsoft.com/office/drawing/2014/main" id="{7C8F6E26-554D-E595-1CEB-62B1CAD0FB42}"/>
              </a:ext>
            </a:extLst>
          </p:cNvPr>
          <p:cNvSpPr txBox="1"/>
          <p:nvPr/>
        </p:nvSpPr>
        <p:spPr>
          <a:xfrm>
            <a:off x="10384325" y="3291357"/>
            <a:ext cx="1200574" cy="400110"/>
          </a:xfrm>
          <a:prstGeom prst="rect">
            <a:avLst/>
          </a:prstGeom>
          <a:solidFill>
            <a:schemeClr val="accent2"/>
          </a:solidFill>
        </p:spPr>
        <p:txBody>
          <a:bodyPr wrap="square" rtlCol="0">
            <a:spAutoFit/>
          </a:bodyPr>
          <a:lstStyle/>
          <a:p>
            <a:r>
              <a:rPr lang="en-US" sz="2000" b="1" dirty="0"/>
              <a:t>REQUEST</a:t>
            </a:r>
          </a:p>
        </p:txBody>
      </p:sp>
      <p:sp>
        <p:nvSpPr>
          <p:cNvPr id="10" name="TextBox 9">
            <a:extLst>
              <a:ext uri="{FF2B5EF4-FFF2-40B4-BE49-F238E27FC236}">
                <a16:creationId xmlns:a16="http://schemas.microsoft.com/office/drawing/2014/main" id="{84E353F2-BAFA-362C-F978-A934AE0AB162}"/>
              </a:ext>
            </a:extLst>
          </p:cNvPr>
          <p:cNvSpPr txBox="1"/>
          <p:nvPr/>
        </p:nvSpPr>
        <p:spPr>
          <a:xfrm>
            <a:off x="8493759" y="5596275"/>
            <a:ext cx="1352974" cy="400110"/>
          </a:xfrm>
          <a:prstGeom prst="rect">
            <a:avLst/>
          </a:prstGeom>
          <a:solidFill>
            <a:schemeClr val="accent2"/>
          </a:solidFill>
        </p:spPr>
        <p:txBody>
          <a:bodyPr wrap="square" rtlCol="0">
            <a:spAutoFit/>
          </a:bodyPr>
          <a:lstStyle/>
          <a:p>
            <a:r>
              <a:rPr lang="en-US" sz="2000" b="1" dirty="0"/>
              <a:t>RESPONSE</a:t>
            </a:r>
          </a:p>
        </p:txBody>
      </p:sp>
      <p:sp>
        <p:nvSpPr>
          <p:cNvPr id="2" name="Right Arrow 1">
            <a:extLst>
              <a:ext uri="{FF2B5EF4-FFF2-40B4-BE49-F238E27FC236}">
                <a16:creationId xmlns:a16="http://schemas.microsoft.com/office/drawing/2014/main" id="{B92CD7A6-0167-4589-754F-955EEB5A8368}"/>
              </a:ext>
            </a:extLst>
          </p:cNvPr>
          <p:cNvSpPr/>
          <p:nvPr/>
        </p:nvSpPr>
        <p:spPr>
          <a:xfrm>
            <a:off x="2353733" y="2324100"/>
            <a:ext cx="635000" cy="635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1540B866-11E2-CC3F-57D6-84186ED9B5AB}"/>
              </a:ext>
            </a:extLst>
          </p:cNvPr>
          <p:cNvSpPr/>
          <p:nvPr/>
        </p:nvSpPr>
        <p:spPr>
          <a:xfrm rot="10800000">
            <a:off x="2353733" y="4611092"/>
            <a:ext cx="635000" cy="635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11658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9D752E3-E4CC-8ED6-CF08-4E255DD4A6EF}"/>
              </a:ext>
            </a:extLst>
          </p:cNvPr>
          <p:cNvPicPr>
            <a:picLocks noChangeAspect="1"/>
          </p:cNvPicPr>
          <p:nvPr/>
        </p:nvPicPr>
        <p:blipFill rotWithShape="1">
          <a:blip r:embed="rId3"/>
          <a:srcRect l="7516" t="42183" r="65360" b="27664"/>
          <a:stretch/>
        </p:blipFill>
        <p:spPr>
          <a:xfrm>
            <a:off x="499533" y="542089"/>
            <a:ext cx="3773939" cy="1227667"/>
          </a:xfrm>
          <a:prstGeom prst="rect">
            <a:avLst/>
          </a:prstGeom>
        </p:spPr>
      </p:pic>
      <p:sp>
        <p:nvSpPr>
          <p:cNvPr id="10" name="TextBox 9">
            <a:extLst>
              <a:ext uri="{FF2B5EF4-FFF2-40B4-BE49-F238E27FC236}">
                <a16:creationId xmlns:a16="http://schemas.microsoft.com/office/drawing/2014/main" id="{84E353F2-BAFA-362C-F978-A934AE0AB162}"/>
              </a:ext>
            </a:extLst>
          </p:cNvPr>
          <p:cNvSpPr txBox="1"/>
          <p:nvPr/>
        </p:nvSpPr>
        <p:spPr>
          <a:xfrm>
            <a:off x="4712842" y="3429000"/>
            <a:ext cx="6449113" cy="400110"/>
          </a:xfrm>
          <a:prstGeom prst="rect">
            <a:avLst/>
          </a:prstGeom>
          <a:solidFill>
            <a:schemeClr val="accent2"/>
          </a:solidFill>
        </p:spPr>
        <p:txBody>
          <a:bodyPr wrap="square" rtlCol="0">
            <a:spAutoFit/>
          </a:bodyPr>
          <a:lstStyle/>
          <a:p>
            <a:pPr algn="ctr"/>
            <a:r>
              <a:rPr lang="en-US" sz="2000" b="1" dirty="0"/>
              <a:t>LARGE PAYLOAD ATTACK</a:t>
            </a:r>
          </a:p>
        </p:txBody>
      </p:sp>
      <p:pic>
        <p:nvPicPr>
          <p:cNvPr id="2" name="Picture 1">
            <a:extLst>
              <a:ext uri="{FF2B5EF4-FFF2-40B4-BE49-F238E27FC236}">
                <a16:creationId xmlns:a16="http://schemas.microsoft.com/office/drawing/2014/main" id="{B363BBDC-35AB-D3D5-25D3-80968971FA91}"/>
              </a:ext>
            </a:extLst>
          </p:cNvPr>
          <p:cNvPicPr>
            <a:picLocks noChangeAspect="1"/>
          </p:cNvPicPr>
          <p:nvPr/>
        </p:nvPicPr>
        <p:blipFill rotWithShape="1">
          <a:blip r:embed="rId4"/>
          <a:srcRect l="8417" t="27409" r="62616" b="19301"/>
          <a:stretch/>
        </p:blipFill>
        <p:spPr>
          <a:xfrm>
            <a:off x="499533" y="1825195"/>
            <a:ext cx="3208868" cy="2827738"/>
          </a:xfrm>
          <a:prstGeom prst="rect">
            <a:avLst/>
          </a:prstGeom>
        </p:spPr>
      </p:pic>
      <p:pic>
        <p:nvPicPr>
          <p:cNvPr id="13" name="Picture 12">
            <a:extLst>
              <a:ext uri="{FF2B5EF4-FFF2-40B4-BE49-F238E27FC236}">
                <a16:creationId xmlns:a16="http://schemas.microsoft.com/office/drawing/2014/main" id="{235CC3CA-C6C2-B55E-4A2F-73F04D4D507D}"/>
              </a:ext>
            </a:extLst>
          </p:cNvPr>
          <p:cNvPicPr>
            <a:picLocks noChangeAspect="1"/>
          </p:cNvPicPr>
          <p:nvPr/>
        </p:nvPicPr>
        <p:blipFill rotWithShape="1">
          <a:blip r:embed="rId5"/>
          <a:srcRect l="7190" t="31560" r="32680" b="21120"/>
          <a:stretch/>
        </p:blipFill>
        <p:spPr>
          <a:xfrm>
            <a:off x="4712843" y="942199"/>
            <a:ext cx="6449114" cy="1828799"/>
          </a:xfrm>
          <a:prstGeom prst="rect">
            <a:avLst/>
          </a:prstGeom>
        </p:spPr>
      </p:pic>
      <p:sp>
        <p:nvSpPr>
          <p:cNvPr id="14" name="TextBox 13">
            <a:extLst>
              <a:ext uri="{FF2B5EF4-FFF2-40B4-BE49-F238E27FC236}">
                <a16:creationId xmlns:a16="http://schemas.microsoft.com/office/drawing/2014/main" id="{17F5EDF6-E19F-6441-1E60-629DAE8FFCEE}"/>
              </a:ext>
            </a:extLst>
          </p:cNvPr>
          <p:cNvSpPr txBox="1"/>
          <p:nvPr/>
        </p:nvSpPr>
        <p:spPr>
          <a:xfrm>
            <a:off x="4712842" y="542089"/>
            <a:ext cx="6449113" cy="400110"/>
          </a:xfrm>
          <a:prstGeom prst="rect">
            <a:avLst/>
          </a:prstGeom>
          <a:solidFill>
            <a:schemeClr val="accent2"/>
          </a:solidFill>
        </p:spPr>
        <p:txBody>
          <a:bodyPr wrap="square" rtlCol="0">
            <a:spAutoFit/>
          </a:bodyPr>
          <a:lstStyle/>
          <a:p>
            <a:pPr algn="ctr"/>
            <a:r>
              <a:rPr lang="en-US" sz="2000" b="1" dirty="0"/>
              <a:t>ABUSE OF REVIEW SYSTEM</a:t>
            </a:r>
          </a:p>
        </p:txBody>
      </p:sp>
      <p:pic>
        <p:nvPicPr>
          <p:cNvPr id="15" name="Picture 14">
            <a:extLst>
              <a:ext uri="{FF2B5EF4-FFF2-40B4-BE49-F238E27FC236}">
                <a16:creationId xmlns:a16="http://schemas.microsoft.com/office/drawing/2014/main" id="{AF5E0F2B-CB4C-2C8A-4E4B-BEAB0EA3D6DB}"/>
              </a:ext>
            </a:extLst>
          </p:cNvPr>
          <p:cNvPicPr>
            <a:picLocks noChangeAspect="1"/>
          </p:cNvPicPr>
          <p:nvPr/>
        </p:nvPicPr>
        <p:blipFill rotWithShape="1">
          <a:blip r:embed="rId6"/>
          <a:srcRect l="7081" t="33210" r="32353" b="24906"/>
          <a:stretch/>
        </p:blipFill>
        <p:spPr>
          <a:xfrm>
            <a:off x="4712843" y="3829110"/>
            <a:ext cx="6454537" cy="1505868"/>
          </a:xfrm>
          <a:prstGeom prst="rect">
            <a:avLst/>
          </a:prstGeom>
        </p:spPr>
      </p:pic>
    </p:spTree>
    <p:extLst>
      <p:ext uri="{BB962C8B-B14F-4D97-AF65-F5344CB8AC3E}">
        <p14:creationId xmlns:p14="http://schemas.microsoft.com/office/powerpoint/2010/main" val="24528314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63990-3751-C2DB-6798-E6EA962C5574}"/>
              </a:ext>
            </a:extLst>
          </p:cNvPr>
          <p:cNvPicPr>
            <a:picLocks noChangeAspect="1"/>
          </p:cNvPicPr>
          <p:nvPr/>
        </p:nvPicPr>
        <p:blipFill rotWithShape="1">
          <a:blip r:embed="rId3"/>
          <a:srcRect l="8417" t="27409" r="62616" b="19301"/>
          <a:stretch/>
        </p:blipFill>
        <p:spPr>
          <a:xfrm>
            <a:off x="1089101" y="1667933"/>
            <a:ext cx="3996855" cy="3522133"/>
          </a:xfrm>
          <a:prstGeom prst="rect">
            <a:avLst/>
          </a:prstGeom>
        </p:spPr>
      </p:pic>
      <p:pic>
        <p:nvPicPr>
          <p:cNvPr id="5" name="Picture 4">
            <a:extLst>
              <a:ext uri="{FF2B5EF4-FFF2-40B4-BE49-F238E27FC236}">
                <a16:creationId xmlns:a16="http://schemas.microsoft.com/office/drawing/2014/main" id="{6E8D7AB4-B389-CE32-2C32-17B1C4C71A0A}"/>
              </a:ext>
            </a:extLst>
          </p:cNvPr>
          <p:cNvPicPr>
            <a:picLocks noChangeAspect="1"/>
          </p:cNvPicPr>
          <p:nvPr/>
        </p:nvPicPr>
        <p:blipFill rotWithShape="1">
          <a:blip r:embed="rId4"/>
          <a:srcRect l="8083" t="22309" r="51961" b="17134"/>
          <a:stretch/>
        </p:blipFill>
        <p:spPr>
          <a:xfrm>
            <a:off x="7021741" y="1269998"/>
            <a:ext cx="4919241" cy="4318001"/>
          </a:xfrm>
          <a:prstGeom prst="rect">
            <a:avLst/>
          </a:prstGeom>
        </p:spPr>
      </p:pic>
      <p:sp>
        <p:nvSpPr>
          <p:cNvPr id="10" name="Right Arrow 9">
            <a:extLst>
              <a:ext uri="{FF2B5EF4-FFF2-40B4-BE49-F238E27FC236}">
                <a16:creationId xmlns:a16="http://schemas.microsoft.com/office/drawing/2014/main" id="{7740ADB2-037D-4DFF-086E-B6609335A9E3}"/>
              </a:ext>
            </a:extLst>
          </p:cNvPr>
          <p:cNvSpPr/>
          <p:nvPr/>
        </p:nvSpPr>
        <p:spPr>
          <a:xfrm>
            <a:off x="5673634" y="3111487"/>
            <a:ext cx="844732" cy="635022"/>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0677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Unbound parameters: how to prevent</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47688"/>
            <a:ext cx="7954627" cy="4361393"/>
          </a:xfrm>
          <a:effectLst/>
        </p:spPr>
        <p:txBody>
          <a:bodyPr>
            <a:noAutofit/>
          </a:bodyPr>
          <a:lstStyle/>
          <a:p>
            <a:r>
              <a:rPr lang="en-US" sz="2400" b="1" u="sng" dirty="0"/>
              <a:t>Constrain user input</a:t>
            </a:r>
            <a:r>
              <a:rPr lang="en-US" sz="2400" dirty="0"/>
              <a:t>: add minimum and maximum numeral values and array length; use enumerations and regular expressions; maximum text length, etc.</a:t>
            </a:r>
          </a:p>
          <a:p>
            <a:endParaRPr lang="en-US" sz="2400" dirty="0"/>
          </a:p>
          <a:p>
            <a:r>
              <a:rPr lang="en-US" sz="2400" b="1" u="sng" dirty="0"/>
              <a:t>Parametrize all database queries</a:t>
            </a:r>
          </a:p>
          <a:p>
            <a:endParaRPr lang="en-US" sz="2400" dirty="0"/>
          </a:p>
        </p:txBody>
      </p:sp>
    </p:spTree>
    <p:extLst>
      <p:ext uri="{BB962C8B-B14F-4D97-AF65-F5344CB8AC3E}">
        <p14:creationId xmlns:p14="http://schemas.microsoft.com/office/powerpoint/2010/main" val="37505968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fontScale="90000"/>
          </a:bodyPr>
          <a:lstStyle/>
          <a:p>
            <a:r>
              <a:rPr lang="en-US" dirty="0"/>
              <a:t>Exposing server-side properties in user input</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47688"/>
            <a:ext cx="9136321" cy="4361393"/>
          </a:xfrm>
          <a:effectLst/>
        </p:spPr>
        <p:txBody>
          <a:bodyPr>
            <a:noAutofit/>
          </a:bodyPr>
          <a:lstStyle/>
          <a:p>
            <a:r>
              <a:rPr lang="en-US" sz="2400" dirty="0"/>
              <a:t>Server-side/read-only properties are properties that are set and managed by the server. Usually sensitive data like IDs, creation date, or the status of an order or a payment.</a:t>
            </a:r>
          </a:p>
          <a:p>
            <a:endParaRPr lang="en-US" sz="2400" dirty="0"/>
          </a:p>
          <a:p>
            <a:r>
              <a:rPr lang="en-US" sz="2400" dirty="0"/>
              <a:t>Users are not supposed to be able to override those properties. If they do, it’s a BOPLA.</a:t>
            </a:r>
          </a:p>
          <a:p>
            <a:endParaRPr lang="en-US" sz="2400" dirty="0"/>
          </a:p>
          <a:p>
            <a:r>
              <a:rPr lang="en-US" sz="2400" dirty="0"/>
              <a:t>It happens often when we use the same schemas to represent our models in read endpoints and for user input.</a:t>
            </a:r>
          </a:p>
        </p:txBody>
      </p:sp>
    </p:spTree>
    <p:extLst>
      <p:ext uri="{BB962C8B-B14F-4D97-AF65-F5344CB8AC3E}">
        <p14:creationId xmlns:p14="http://schemas.microsoft.com/office/powerpoint/2010/main" val="18252897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BD7243-31CC-F149-8A54-40AEEB353597}"/>
              </a:ext>
            </a:extLst>
          </p:cNvPr>
          <p:cNvPicPr>
            <a:picLocks noChangeAspect="1"/>
          </p:cNvPicPr>
          <p:nvPr/>
        </p:nvPicPr>
        <p:blipFill rotWithShape="1">
          <a:blip r:embed="rId3"/>
          <a:srcRect l="7170" t="33747" r="72575" b="22816"/>
          <a:stretch/>
        </p:blipFill>
        <p:spPr>
          <a:xfrm>
            <a:off x="343746" y="734978"/>
            <a:ext cx="2274073" cy="1757238"/>
          </a:xfrm>
          <a:prstGeom prst="rect">
            <a:avLst/>
          </a:prstGeom>
        </p:spPr>
      </p:pic>
      <p:pic>
        <p:nvPicPr>
          <p:cNvPr id="3" name="Picture 2">
            <a:extLst>
              <a:ext uri="{FF2B5EF4-FFF2-40B4-BE49-F238E27FC236}">
                <a16:creationId xmlns:a16="http://schemas.microsoft.com/office/drawing/2014/main" id="{2312A606-BA73-988D-0841-03B1C7EF35D9}"/>
              </a:ext>
            </a:extLst>
          </p:cNvPr>
          <p:cNvPicPr>
            <a:picLocks noChangeAspect="1"/>
          </p:cNvPicPr>
          <p:nvPr/>
        </p:nvPicPr>
        <p:blipFill rotWithShape="1">
          <a:blip r:embed="rId4"/>
          <a:srcRect l="7477" t="29586" r="35439" b="20081"/>
          <a:stretch/>
        </p:blipFill>
        <p:spPr>
          <a:xfrm>
            <a:off x="4655750" y="499245"/>
            <a:ext cx="6614985" cy="2228704"/>
          </a:xfrm>
          <a:prstGeom prst="rect">
            <a:avLst/>
          </a:prstGeom>
        </p:spPr>
      </p:pic>
      <p:pic>
        <p:nvPicPr>
          <p:cNvPr id="9" name="Picture 8">
            <a:extLst>
              <a:ext uri="{FF2B5EF4-FFF2-40B4-BE49-F238E27FC236}">
                <a16:creationId xmlns:a16="http://schemas.microsoft.com/office/drawing/2014/main" id="{9CA74815-6170-6AF9-CE17-0373D7525954}"/>
              </a:ext>
            </a:extLst>
          </p:cNvPr>
          <p:cNvPicPr>
            <a:picLocks noChangeAspect="1"/>
          </p:cNvPicPr>
          <p:nvPr/>
        </p:nvPicPr>
        <p:blipFill rotWithShape="1">
          <a:blip r:embed="rId5"/>
          <a:srcRect l="7407" t="30329" r="35294" b="18457"/>
          <a:stretch/>
        </p:blipFill>
        <p:spPr>
          <a:xfrm>
            <a:off x="4655750" y="3429000"/>
            <a:ext cx="6614985" cy="2259205"/>
          </a:xfrm>
          <a:prstGeom prst="rect">
            <a:avLst/>
          </a:prstGeom>
        </p:spPr>
      </p:pic>
      <p:sp>
        <p:nvSpPr>
          <p:cNvPr id="10" name="TextBox 9">
            <a:extLst>
              <a:ext uri="{FF2B5EF4-FFF2-40B4-BE49-F238E27FC236}">
                <a16:creationId xmlns:a16="http://schemas.microsoft.com/office/drawing/2014/main" id="{F6CF1286-F988-C655-847E-40DCD82CD05B}"/>
              </a:ext>
            </a:extLst>
          </p:cNvPr>
          <p:cNvSpPr txBox="1"/>
          <p:nvPr/>
        </p:nvSpPr>
        <p:spPr>
          <a:xfrm>
            <a:off x="10070161" y="488602"/>
            <a:ext cx="1200574" cy="400110"/>
          </a:xfrm>
          <a:prstGeom prst="rect">
            <a:avLst/>
          </a:prstGeom>
          <a:solidFill>
            <a:schemeClr val="accent2"/>
          </a:solidFill>
        </p:spPr>
        <p:txBody>
          <a:bodyPr wrap="square" rtlCol="0">
            <a:spAutoFit/>
          </a:bodyPr>
          <a:lstStyle/>
          <a:p>
            <a:r>
              <a:rPr lang="en-US" sz="2000" b="1" dirty="0"/>
              <a:t>REQUEST</a:t>
            </a:r>
          </a:p>
        </p:txBody>
      </p:sp>
      <p:sp>
        <p:nvSpPr>
          <p:cNvPr id="11" name="TextBox 10">
            <a:extLst>
              <a:ext uri="{FF2B5EF4-FFF2-40B4-BE49-F238E27FC236}">
                <a16:creationId xmlns:a16="http://schemas.microsoft.com/office/drawing/2014/main" id="{C67309F0-FFF9-2257-5F5E-7054BCCD0BE8}"/>
              </a:ext>
            </a:extLst>
          </p:cNvPr>
          <p:cNvSpPr txBox="1"/>
          <p:nvPr/>
        </p:nvSpPr>
        <p:spPr>
          <a:xfrm>
            <a:off x="9872133" y="5288095"/>
            <a:ext cx="1398602" cy="400110"/>
          </a:xfrm>
          <a:prstGeom prst="rect">
            <a:avLst/>
          </a:prstGeom>
          <a:solidFill>
            <a:schemeClr val="accent2"/>
          </a:solidFill>
        </p:spPr>
        <p:txBody>
          <a:bodyPr wrap="square" rtlCol="0">
            <a:spAutoFit/>
          </a:bodyPr>
          <a:lstStyle/>
          <a:p>
            <a:r>
              <a:rPr lang="en-US" sz="2000" b="1" dirty="0"/>
              <a:t>RESPONSE</a:t>
            </a:r>
          </a:p>
        </p:txBody>
      </p:sp>
      <p:sp>
        <p:nvSpPr>
          <p:cNvPr id="12" name="Right Arrow 11">
            <a:extLst>
              <a:ext uri="{FF2B5EF4-FFF2-40B4-BE49-F238E27FC236}">
                <a16:creationId xmlns:a16="http://schemas.microsoft.com/office/drawing/2014/main" id="{08117A5E-16EE-F383-FB55-304A970952AE}"/>
              </a:ext>
            </a:extLst>
          </p:cNvPr>
          <p:cNvSpPr/>
          <p:nvPr/>
        </p:nvSpPr>
        <p:spPr>
          <a:xfrm>
            <a:off x="3281184" y="1253763"/>
            <a:ext cx="711200" cy="7196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57AA1AAE-11F6-121F-2CC3-A859558929BF}"/>
              </a:ext>
            </a:extLst>
          </p:cNvPr>
          <p:cNvSpPr/>
          <p:nvPr/>
        </p:nvSpPr>
        <p:spPr>
          <a:xfrm rot="10800000">
            <a:off x="3281184" y="4198768"/>
            <a:ext cx="711200" cy="7196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35620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Arrow 10">
            <a:extLst>
              <a:ext uri="{FF2B5EF4-FFF2-40B4-BE49-F238E27FC236}">
                <a16:creationId xmlns:a16="http://schemas.microsoft.com/office/drawing/2014/main" id="{39BE0E1A-9AFE-581C-FA26-1F321B440461}"/>
              </a:ext>
            </a:extLst>
          </p:cNvPr>
          <p:cNvSpPr/>
          <p:nvPr/>
        </p:nvSpPr>
        <p:spPr>
          <a:xfrm>
            <a:off x="6081625" y="3165894"/>
            <a:ext cx="1052421" cy="51758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6AC0ED47-5C90-F0C6-A315-E98DC5DE756D}"/>
              </a:ext>
            </a:extLst>
          </p:cNvPr>
          <p:cNvPicPr>
            <a:picLocks noChangeAspect="1"/>
          </p:cNvPicPr>
          <p:nvPr/>
        </p:nvPicPr>
        <p:blipFill>
          <a:blip r:embed="rId3"/>
          <a:stretch>
            <a:fillRect/>
          </a:stretch>
        </p:blipFill>
        <p:spPr>
          <a:xfrm>
            <a:off x="3042258" y="1186131"/>
            <a:ext cx="11018151" cy="4994695"/>
          </a:xfrm>
          <a:prstGeom prst="rect">
            <a:avLst/>
          </a:prstGeom>
        </p:spPr>
      </p:pic>
      <p:sp>
        <p:nvSpPr>
          <p:cNvPr id="2" name="Rectangle 1">
            <a:extLst>
              <a:ext uri="{FF2B5EF4-FFF2-40B4-BE49-F238E27FC236}">
                <a16:creationId xmlns:a16="http://schemas.microsoft.com/office/drawing/2014/main" id="{A9C7A4B5-A0E2-3D26-BAB6-2E99D9D7D204}"/>
              </a:ext>
            </a:extLst>
          </p:cNvPr>
          <p:cNvSpPr/>
          <p:nvPr/>
        </p:nvSpPr>
        <p:spPr>
          <a:xfrm>
            <a:off x="4317859" y="3846960"/>
            <a:ext cx="2289976" cy="3657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8B21589-000D-2B49-CE7A-AA9BBC64AD1C}"/>
              </a:ext>
            </a:extLst>
          </p:cNvPr>
          <p:cNvPicPr>
            <a:picLocks noChangeAspect="1"/>
          </p:cNvPicPr>
          <p:nvPr/>
        </p:nvPicPr>
        <p:blipFill rotWithShape="1">
          <a:blip r:embed="rId4"/>
          <a:srcRect l="8397" t="13711" r="60833" b="9022"/>
          <a:stretch/>
        </p:blipFill>
        <p:spPr>
          <a:xfrm>
            <a:off x="0" y="0"/>
            <a:ext cx="2769079" cy="6831205"/>
          </a:xfrm>
          <a:prstGeom prst="rect">
            <a:avLst/>
          </a:prstGeom>
        </p:spPr>
      </p:pic>
      <p:sp>
        <p:nvSpPr>
          <p:cNvPr id="4" name="Rectangle 3">
            <a:extLst>
              <a:ext uri="{FF2B5EF4-FFF2-40B4-BE49-F238E27FC236}">
                <a16:creationId xmlns:a16="http://schemas.microsoft.com/office/drawing/2014/main" id="{2389A9F7-BE56-CA27-8AE3-3A21CB457184}"/>
              </a:ext>
            </a:extLst>
          </p:cNvPr>
          <p:cNvSpPr/>
          <p:nvPr/>
        </p:nvSpPr>
        <p:spPr>
          <a:xfrm>
            <a:off x="450009" y="1873373"/>
            <a:ext cx="1805797" cy="7749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4A9D8AA-28C1-E4E1-2835-44D4DD75B6E6}"/>
              </a:ext>
            </a:extLst>
          </p:cNvPr>
          <p:cNvSpPr/>
          <p:nvPr/>
        </p:nvSpPr>
        <p:spPr>
          <a:xfrm>
            <a:off x="450009" y="3915935"/>
            <a:ext cx="1805797" cy="164810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591BE897-E5F2-CB3A-9B5B-41FB4118B322}"/>
              </a:ext>
            </a:extLst>
          </p:cNvPr>
          <p:cNvSpPr/>
          <p:nvPr/>
        </p:nvSpPr>
        <p:spPr>
          <a:xfrm>
            <a:off x="2884191" y="3539841"/>
            <a:ext cx="795867" cy="6142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937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E4F915-57F9-88B0-C977-B9DBDE8860AE}"/>
              </a:ext>
            </a:extLst>
          </p:cNvPr>
          <p:cNvPicPr>
            <a:picLocks noChangeAspect="1"/>
          </p:cNvPicPr>
          <p:nvPr/>
        </p:nvPicPr>
        <p:blipFill rotWithShape="1">
          <a:blip r:embed="rId3"/>
          <a:srcRect l="8306" t="15925" r="9674" b="11231"/>
          <a:stretch/>
        </p:blipFill>
        <p:spPr>
          <a:xfrm>
            <a:off x="146649" y="172529"/>
            <a:ext cx="6374922" cy="4416724"/>
          </a:xfrm>
          <a:prstGeom prst="rect">
            <a:avLst/>
          </a:prstGeom>
        </p:spPr>
      </p:pic>
      <p:pic>
        <p:nvPicPr>
          <p:cNvPr id="4" name="Picture 3">
            <a:extLst>
              <a:ext uri="{FF2B5EF4-FFF2-40B4-BE49-F238E27FC236}">
                <a16:creationId xmlns:a16="http://schemas.microsoft.com/office/drawing/2014/main" id="{2556A588-DCFF-CA19-7A70-F60877A40EFB}"/>
              </a:ext>
            </a:extLst>
          </p:cNvPr>
          <p:cNvPicPr>
            <a:picLocks noChangeAspect="1"/>
          </p:cNvPicPr>
          <p:nvPr/>
        </p:nvPicPr>
        <p:blipFill rotWithShape="1">
          <a:blip r:embed="rId4"/>
          <a:srcRect l="8379" t="11069" r="9391" b="9687"/>
          <a:stretch/>
        </p:blipFill>
        <p:spPr>
          <a:xfrm>
            <a:off x="6624007" y="86264"/>
            <a:ext cx="5500421" cy="5814203"/>
          </a:xfrm>
          <a:prstGeom prst="rect">
            <a:avLst/>
          </a:prstGeom>
        </p:spPr>
      </p:pic>
      <p:sp>
        <p:nvSpPr>
          <p:cNvPr id="6" name="Rectangle 5">
            <a:extLst>
              <a:ext uri="{FF2B5EF4-FFF2-40B4-BE49-F238E27FC236}">
                <a16:creationId xmlns:a16="http://schemas.microsoft.com/office/drawing/2014/main" id="{793181BB-AD10-60C5-71B3-8A8A5310D743}"/>
              </a:ext>
            </a:extLst>
          </p:cNvPr>
          <p:cNvSpPr/>
          <p:nvPr/>
        </p:nvSpPr>
        <p:spPr>
          <a:xfrm>
            <a:off x="457201" y="4252823"/>
            <a:ext cx="2501660" cy="2674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46ABA0-350F-30F7-4AD3-28603B51B094}"/>
              </a:ext>
            </a:extLst>
          </p:cNvPr>
          <p:cNvSpPr/>
          <p:nvPr/>
        </p:nvSpPr>
        <p:spPr>
          <a:xfrm>
            <a:off x="457201" y="1811548"/>
            <a:ext cx="1380226" cy="62110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A2B875-E5A3-2939-D5DD-2F9D1612C535}"/>
              </a:ext>
            </a:extLst>
          </p:cNvPr>
          <p:cNvSpPr/>
          <p:nvPr/>
        </p:nvSpPr>
        <p:spPr>
          <a:xfrm>
            <a:off x="6872557" y="5552535"/>
            <a:ext cx="2202432" cy="2674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4C83AD-4FC8-7B52-2AAB-3EF00EDE0FF5}"/>
              </a:ext>
            </a:extLst>
          </p:cNvPr>
          <p:cNvSpPr/>
          <p:nvPr/>
        </p:nvSpPr>
        <p:spPr>
          <a:xfrm>
            <a:off x="669985" y="3460631"/>
            <a:ext cx="5670429" cy="2674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AC619B-CDDF-333E-4745-7716756FBDD8}"/>
              </a:ext>
            </a:extLst>
          </p:cNvPr>
          <p:cNvSpPr/>
          <p:nvPr/>
        </p:nvSpPr>
        <p:spPr>
          <a:xfrm>
            <a:off x="7076715" y="4911305"/>
            <a:ext cx="4914002" cy="2674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75471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fontScale="90000"/>
          </a:bodyPr>
          <a:lstStyle/>
          <a:p>
            <a:r>
              <a:rPr lang="en-US" dirty="0"/>
              <a:t>Server-side properties in user input: how to prevent</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47688"/>
            <a:ext cx="9136321" cy="4361393"/>
          </a:xfrm>
          <a:effectLst/>
        </p:spPr>
        <p:txBody>
          <a:bodyPr>
            <a:noAutofit/>
          </a:bodyPr>
          <a:lstStyle/>
          <a:p>
            <a:r>
              <a:rPr lang="en-US" sz="2400" dirty="0"/>
              <a:t>Use different models for user input and read-only endpoints.</a:t>
            </a:r>
          </a:p>
          <a:p>
            <a:endParaRPr lang="en-US" sz="2400" dirty="0"/>
          </a:p>
          <a:p>
            <a:r>
              <a:rPr lang="en-US" sz="2400" dirty="0"/>
              <a:t>Never expose server-side properties in user input.</a:t>
            </a:r>
          </a:p>
          <a:p>
            <a:endParaRPr lang="en-US" sz="2400" dirty="0"/>
          </a:p>
          <a:p>
            <a:r>
              <a:rPr lang="en-US" sz="2400" dirty="0"/>
              <a:t>Ban additional properties in user input.</a:t>
            </a:r>
          </a:p>
          <a:p>
            <a:endParaRPr lang="en-US" sz="2400" dirty="0"/>
          </a:p>
          <a:p>
            <a:r>
              <a:rPr lang="en-US" sz="2400" dirty="0"/>
              <a:t>Constrain parameters in user input.</a:t>
            </a:r>
          </a:p>
        </p:txBody>
      </p:sp>
    </p:spTree>
    <p:extLst>
      <p:ext uri="{BB962C8B-B14F-4D97-AF65-F5344CB8AC3E}">
        <p14:creationId xmlns:p14="http://schemas.microsoft.com/office/powerpoint/2010/main" val="36662402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2F5AB8-4591-3966-464E-A70A195BB587}"/>
              </a:ext>
            </a:extLst>
          </p:cNvPr>
          <p:cNvPicPr>
            <a:picLocks noChangeAspect="1"/>
          </p:cNvPicPr>
          <p:nvPr/>
        </p:nvPicPr>
        <p:blipFill>
          <a:blip r:embed="rId3"/>
          <a:stretch>
            <a:fillRect/>
          </a:stretch>
        </p:blipFill>
        <p:spPr>
          <a:xfrm>
            <a:off x="2398577" y="0"/>
            <a:ext cx="7394845" cy="6858000"/>
          </a:xfrm>
          <a:prstGeom prst="rect">
            <a:avLst/>
          </a:prstGeom>
        </p:spPr>
      </p:pic>
      <p:sp>
        <p:nvSpPr>
          <p:cNvPr id="5" name="TextBox 4">
            <a:extLst>
              <a:ext uri="{FF2B5EF4-FFF2-40B4-BE49-F238E27FC236}">
                <a16:creationId xmlns:a16="http://schemas.microsoft.com/office/drawing/2014/main" id="{1DC6687D-4489-46A8-8EBE-DF4EAB04537C}"/>
              </a:ext>
            </a:extLst>
          </p:cNvPr>
          <p:cNvSpPr txBox="1"/>
          <p:nvPr/>
        </p:nvSpPr>
        <p:spPr>
          <a:xfrm>
            <a:off x="5503335" y="0"/>
            <a:ext cx="6688665" cy="369332"/>
          </a:xfrm>
          <a:prstGeom prst="rect">
            <a:avLst/>
          </a:prstGeom>
          <a:solidFill>
            <a:schemeClr val="accent2"/>
          </a:solidFill>
        </p:spPr>
        <p:txBody>
          <a:bodyPr wrap="square">
            <a:spAutoFit/>
          </a:bodyPr>
          <a:lstStyle/>
          <a:p>
            <a:r>
              <a:rPr lang="en-US" b="1" dirty="0"/>
              <a:t>https://</a:t>
            </a:r>
            <a:r>
              <a:rPr lang="en-US" b="1" dirty="0" err="1"/>
              <a:t>github.com</a:t>
            </a:r>
            <a:r>
              <a:rPr lang="en-US" b="1" dirty="0"/>
              <a:t>/</a:t>
            </a:r>
            <a:r>
              <a:rPr lang="en-US" b="1" dirty="0" err="1"/>
              <a:t>SmartBear</a:t>
            </a:r>
            <a:r>
              <a:rPr lang="en-US" b="1" dirty="0"/>
              <a:t>-DevRel/webinar-security-by-design</a:t>
            </a:r>
          </a:p>
        </p:txBody>
      </p:sp>
      <p:sp>
        <p:nvSpPr>
          <p:cNvPr id="6" name="TextBox 5">
            <a:extLst>
              <a:ext uri="{FF2B5EF4-FFF2-40B4-BE49-F238E27FC236}">
                <a16:creationId xmlns:a16="http://schemas.microsoft.com/office/drawing/2014/main" id="{EA358972-A399-1A42-4844-DEDC9B1EF75A}"/>
              </a:ext>
            </a:extLst>
          </p:cNvPr>
          <p:cNvSpPr txBox="1"/>
          <p:nvPr/>
        </p:nvSpPr>
        <p:spPr>
          <a:xfrm>
            <a:off x="8060267" y="643467"/>
            <a:ext cx="4131733" cy="369332"/>
          </a:xfrm>
          <a:prstGeom prst="rect">
            <a:avLst/>
          </a:prstGeom>
          <a:solidFill>
            <a:schemeClr val="accent2"/>
          </a:solidFill>
        </p:spPr>
        <p:txBody>
          <a:bodyPr wrap="square">
            <a:spAutoFit/>
          </a:bodyPr>
          <a:lstStyle/>
          <a:p>
            <a:r>
              <a:rPr lang="en-US" b="1" dirty="0"/>
              <a:t>https://</a:t>
            </a:r>
            <a:r>
              <a:rPr lang="en-US" b="1" dirty="0" err="1"/>
              <a:t>www.youtube.com</a:t>
            </a:r>
            <a:r>
              <a:rPr lang="en-US" b="1" dirty="0"/>
              <a:t>/@</a:t>
            </a:r>
            <a:r>
              <a:rPr lang="en-US" b="1" dirty="0" err="1"/>
              <a:t>Smartbear</a:t>
            </a:r>
            <a:endParaRPr lang="en-US" b="1" dirty="0"/>
          </a:p>
        </p:txBody>
      </p:sp>
    </p:spTree>
    <p:extLst>
      <p:ext uri="{BB962C8B-B14F-4D97-AF65-F5344CB8AC3E}">
        <p14:creationId xmlns:p14="http://schemas.microsoft.com/office/powerpoint/2010/main" val="3247242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6D8D56-1AD5-70D3-31C6-6D5C05503D74}"/>
              </a:ext>
            </a:extLst>
          </p:cNvPr>
          <p:cNvPicPr>
            <a:picLocks noChangeAspect="1"/>
          </p:cNvPicPr>
          <p:nvPr/>
        </p:nvPicPr>
        <p:blipFill>
          <a:blip r:embed="rId3"/>
          <a:stretch>
            <a:fillRect/>
          </a:stretch>
        </p:blipFill>
        <p:spPr>
          <a:xfrm>
            <a:off x="-89739" y="-456144"/>
            <a:ext cx="8820649" cy="7770287"/>
          </a:xfrm>
          <a:prstGeom prst="rect">
            <a:avLst/>
          </a:prstGeom>
        </p:spPr>
      </p:pic>
      <p:sp>
        <p:nvSpPr>
          <p:cNvPr id="2" name="TextBox 1">
            <a:extLst>
              <a:ext uri="{FF2B5EF4-FFF2-40B4-BE49-F238E27FC236}">
                <a16:creationId xmlns:a16="http://schemas.microsoft.com/office/drawing/2014/main" id="{0952C11E-8AF9-6227-5877-F337FD4A4E39}"/>
              </a:ext>
            </a:extLst>
          </p:cNvPr>
          <p:cNvSpPr txBox="1"/>
          <p:nvPr/>
        </p:nvSpPr>
        <p:spPr>
          <a:xfrm>
            <a:off x="5090160" y="1381281"/>
            <a:ext cx="4244671" cy="400110"/>
          </a:xfrm>
          <a:prstGeom prst="rect">
            <a:avLst/>
          </a:prstGeom>
          <a:solidFill>
            <a:schemeClr val="accent2"/>
          </a:solidFill>
        </p:spPr>
        <p:txBody>
          <a:bodyPr wrap="square" rtlCol="0">
            <a:spAutoFit/>
          </a:bodyPr>
          <a:lstStyle/>
          <a:p>
            <a:r>
              <a:rPr lang="en-US" sz="2000" b="1" dirty="0"/>
              <a:t>GET /products</a:t>
            </a:r>
          </a:p>
        </p:txBody>
      </p:sp>
      <p:sp>
        <p:nvSpPr>
          <p:cNvPr id="3" name="TextBox 2">
            <a:extLst>
              <a:ext uri="{FF2B5EF4-FFF2-40B4-BE49-F238E27FC236}">
                <a16:creationId xmlns:a16="http://schemas.microsoft.com/office/drawing/2014/main" id="{4087586A-5AE7-1C9B-1B9E-569D54554E8E}"/>
              </a:ext>
            </a:extLst>
          </p:cNvPr>
          <p:cNvSpPr txBox="1"/>
          <p:nvPr/>
        </p:nvSpPr>
        <p:spPr>
          <a:xfrm>
            <a:off x="5090159" y="2266987"/>
            <a:ext cx="4244672" cy="400110"/>
          </a:xfrm>
          <a:prstGeom prst="rect">
            <a:avLst/>
          </a:prstGeom>
          <a:solidFill>
            <a:schemeClr val="accent2"/>
          </a:solidFill>
        </p:spPr>
        <p:txBody>
          <a:bodyPr wrap="square" rtlCol="0">
            <a:spAutoFit/>
          </a:bodyPr>
          <a:lstStyle/>
          <a:p>
            <a:r>
              <a:rPr lang="en-US" sz="2000" b="1" dirty="0"/>
              <a:t>GET /</a:t>
            </a:r>
            <a:r>
              <a:rPr lang="en-US" sz="2000" b="1" dirty="0" err="1"/>
              <a:t>products?perPage</a:t>
            </a:r>
            <a:r>
              <a:rPr lang="en-US" sz="2000" b="1" dirty="0"/>
              <a:t>=10&amp;page=1</a:t>
            </a:r>
          </a:p>
        </p:txBody>
      </p:sp>
      <p:sp>
        <p:nvSpPr>
          <p:cNvPr id="4" name="TextBox 3">
            <a:extLst>
              <a:ext uri="{FF2B5EF4-FFF2-40B4-BE49-F238E27FC236}">
                <a16:creationId xmlns:a16="http://schemas.microsoft.com/office/drawing/2014/main" id="{900732B4-31F2-F19A-571D-B2E936667062}"/>
              </a:ext>
            </a:extLst>
          </p:cNvPr>
          <p:cNvSpPr txBox="1"/>
          <p:nvPr/>
        </p:nvSpPr>
        <p:spPr>
          <a:xfrm>
            <a:off x="5090159" y="3152693"/>
            <a:ext cx="4244672" cy="400110"/>
          </a:xfrm>
          <a:prstGeom prst="rect">
            <a:avLst/>
          </a:prstGeom>
          <a:solidFill>
            <a:schemeClr val="accent2"/>
          </a:solidFill>
        </p:spPr>
        <p:txBody>
          <a:bodyPr wrap="square" rtlCol="0">
            <a:spAutoFit/>
          </a:bodyPr>
          <a:lstStyle/>
          <a:p>
            <a:r>
              <a:rPr lang="en-US" sz="2000" b="1" dirty="0"/>
              <a:t>GET /</a:t>
            </a:r>
            <a:r>
              <a:rPr lang="en-US" sz="2000" b="1" dirty="0" err="1"/>
              <a:t>products?filter</a:t>
            </a:r>
            <a:r>
              <a:rPr lang="en-US" sz="2000" b="1" dirty="0"/>
              <a:t>=toasters</a:t>
            </a:r>
          </a:p>
        </p:txBody>
      </p:sp>
      <p:sp>
        <p:nvSpPr>
          <p:cNvPr id="5" name="TextBox 4">
            <a:extLst>
              <a:ext uri="{FF2B5EF4-FFF2-40B4-BE49-F238E27FC236}">
                <a16:creationId xmlns:a16="http://schemas.microsoft.com/office/drawing/2014/main" id="{D7151215-E5EF-680B-9288-B80B5588548F}"/>
              </a:ext>
            </a:extLst>
          </p:cNvPr>
          <p:cNvSpPr txBox="1"/>
          <p:nvPr/>
        </p:nvSpPr>
        <p:spPr>
          <a:xfrm>
            <a:off x="5090158" y="4037016"/>
            <a:ext cx="4244671" cy="400110"/>
          </a:xfrm>
          <a:prstGeom prst="rect">
            <a:avLst/>
          </a:prstGeom>
          <a:solidFill>
            <a:schemeClr val="accent2"/>
          </a:solidFill>
        </p:spPr>
        <p:txBody>
          <a:bodyPr wrap="square" rtlCol="0">
            <a:spAutoFit/>
          </a:bodyPr>
          <a:lstStyle/>
          <a:p>
            <a:r>
              <a:rPr lang="en-US" sz="2000" b="1" dirty="0"/>
              <a:t>GET /</a:t>
            </a:r>
            <a:r>
              <a:rPr lang="en-US" sz="2000" b="1" dirty="0" err="1"/>
              <a:t>products?order</a:t>
            </a:r>
            <a:r>
              <a:rPr lang="en-US" sz="2000" b="1" dirty="0"/>
              <a:t>=reviews</a:t>
            </a:r>
          </a:p>
        </p:txBody>
      </p:sp>
    </p:spTree>
    <p:extLst>
      <p:ext uri="{BB962C8B-B14F-4D97-AF65-F5344CB8AC3E}">
        <p14:creationId xmlns:p14="http://schemas.microsoft.com/office/powerpoint/2010/main" val="29270106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xfrm>
            <a:off x="838200" y="250031"/>
            <a:ext cx="10515600" cy="1325563"/>
          </a:xfrm>
        </p:spPr>
        <p:txBody>
          <a:bodyPr/>
          <a:lstStyle/>
          <a:p>
            <a:r>
              <a:rPr lang="en-US" dirty="0"/>
              <a:t>Thanks for listening!</a:t>
            </a:r>
          </a:p>
        </p:txBody>
      </p:sp>
      <p:graphicFrame>
        <p:nvGraphicFramePr>
          <p:cNvPr id="9" name="Content Placeholder 2">
            <a:extLst>
              <a:ext uri="{FF2B5EF4-FFF2-40B4-BE49-F238E27FC236}">
                <a16:creationId xmlns:a16="http://schemas.microsoft.com/office/drawing/2014/main" id="{ECCB9A0A-D0B7-4534-844A-FF3F27E37337}"/>
              </a:ext>
            </a:extLst>
          </p:cNvPr>
          <p:cNvGraphicFramePr>
            <a:graphicFrameLocks noGrp="1"/>
          </p:cNvGraphicFramePr>
          <p:nvPr>
            <p:ph idx="1"/>
            <p:extLst>
              <p:ext uri="{D42A27DB-BD31-4B8C-83A1-F6EECF244321}">
                <p14:modId xmlns:p14="http://schemas.microsoft.com/office/powerpoint/2010/main" val="27131282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AAF72C08-3961-984D-A95B-1DC87E9ED080}"/>
              </a:ext>
            </a:extLst>
          </p:cNvPr>
          <p:cNvPicPr>
            <a:picLocks noChangeAspect="1"/>
          </p:cNvPicPr>
          <p:nvPr/>
        </p:nvPicPr>
        <p:blipFill>
          <a:blip r:embed="rId8"/>
          <a:srcRect/>
          <a:stretch/>
        </p:blipFill>
        <p:spPr>
          <a:xfrm>
            <a:off x="9576386" y="118650"/>
            <a:ext cx="2615614" cy="3280600"/>
          </a:xfrm>
          <a:prstGeom prst="rect">
            <a:avLst/>
          </a:prstGeom>
        </p:spPr>
      </p:pic>
    </p:spTree>
    <p:extLst>
      <p:ext uri="{BB962C8B-B14F-4D97-AF65-F5344CB8AC3E}">
        <p14:creationId xmlns:p14="http://schemas.microsoft.com/office/powerpoint/2010/main" val="3832550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6D8D56-1AD5-70D3-31C6-6D5C05503D74}"/>
              </a:ext>
            </a:extLst>
          </p:cNvPr>
          <p:cNvPicPr>
            <a:picLocks noChangeAspect="1"/>
          </p:cNvPicPr>
          <p:nvPr/>
        </p:nvPicPr>
        <p:blipFill>
          <a:blip r:embed="rId3"/>
          <a:stretch>
            <a:fillRect/>
          </a:stretch>
        </p:blipFill>
        <p:spPr>
          <a:xfrm>
            <a:off x="0" y="-1478514"/>
            <a:ext cx="12801978" cy="11277520"/>
          </a:xfrm>
          <a:prstGeom prst="rect">
            <a:avLst/>
          </a:prstGeom>
        </p:spPr>
      </p:pic>
      <p:sp>
        <p:nvSpPr>
          <p:cNvPr id="12" name="Rectangle 11">
            <a:extLst>
              <a:ext uri="{FF2B5EF4-FFF2-40B4-BE49-F238E27FC236}">
                <a16:creationId xmlns:a16="http://schemas.microsoft.com/office/drawing/2014/main" id="{DC4E78EF-ED34-491E-4CBF-4EC7FA06C440}"/>
              </a:ext>
            </a:extLst>
          </p:cNvPr>
          <p:cNvSpPr/>
          <p:nvPr/>
        </p:nvSpPr>
        <p:spPr>
          <a:xfrm>
            <a:off x="2361538" y="2029097"/>
            <a:ext cx="2647784" cy="1588746"/>
          </a:xfrm>
          <a:prstGeom prst="rect">
            <a:avLst/>
          </a:prstGeom>
          <a:noFill/>
          <a:ln w="38100">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B9C8D81-4B08-FE44-D114-4ED4CD8EDE2D}"/>
              </a:ext>
            </a:extLst>
          </p:cNvPr>
          <p:cNvSpPr txBox="1"/>
          <p:nvPr/>
        </p:nvSpPr>
        <p:spPr>
          <a:xfrm>
            <a:off x="6059651" y="2299442"/>
            <a:ext cx="4976759" cy="461665"/>
          </a:xfrm>
          <a:prstGeom prst="rect">
            <a:avLst/>
          </a:prstGeom>
          <a:solidFill>
            <a:schemeClr val="accent2"/>
          </a:solidFill>
          <a:ln w="38100">
            <a:solidFill>
              <a:srgbClr val="FF0000"/>
            </a:solidFill>
          </a:ln>
        </p:spPr>
        <p:txBody>
          <a:bodyPr wrap="square" rtlCol="0">
            <a:spAutoFit/>
          </a:bodyPr>
          <a:lstStyle/>
          <a:p>
            <a:r>
              <a:rPr lang="en-US" sz="2400" b="1" dirty="0"/>
              <a:t>GET /</a:t>
            </a:r>
            <a:r>
              <a:rPr lang="en-US" sz="2400" b="1" dirty="0" err="1"/>
              <a:t>products?perPage</a:t>
            </a:r>
            <a:r>
              <a:rPr lang="en-US" sz="2400" b="1" dirty="0"/>
              <a:t>=10000000</a:t>
            </a:r>
          </a:p>
        </p:txBody>
      </p:sp>
    </p:spTree>
    <p:extLst>
      <p:ext uri="{BB962C8B-B14F-4D97-AF65-F5344CB8AC3E}">
        <p14:creationId xmlns:p14="http://schemas.microsoft.com/office/powerpoint/2010/main" val="1064491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8037A5-77E9-EEF5-B2B0-198266817F72}"/>
              </a:ext>
            </a:extLst>
          </p:cNvPr>
          <p:cNvPicPr>
            <a:picLocks noChangeAspect="1"/>
          </p:cNvPicPr>
          <p:nvPr/>
        </p:nvPicPr>
        <p:blipFill>
          <a:blip r:embed="rId3"/>
          <a:stretch>
            <a:fillRect/>
          </a:stretch>
        </p:blipFill>
        <p:spPr>
          <a:xfrm>
            <a:off x="0" y="-4419520"/>
            <a:ext cx="12801978" cy="11277520"/>
          </a:xfrm>
          <a:prstGeom prst="rect">
            <a:avLst/>
          </a:prstGeom>
        </p:spPr>
      </p:pic>
      <p:sp>
        <p:nvSpPr>
          <p:cNvPr id="3" name="Rectangle 2">
            <a:extLst>
              <a:ext uri="{FF2B5EF4-FFF2-40B4-BE49-F238E27FC236}">
                <a16:creationId xmlns:a16="http://schemas.microsoft.com/office/drawing/2014/main" id="{57F1F73E-4581-062B-D47C-14250C7B71B6}"/>
              </a:ext>
            </a:extLst>
          </p:cNvPr>
          <p:cNvSpPr/>
          <p:nvPr/>
        </p:nvSpPr>
        <p:spPr>
          <a:xfrm>
            <a:off x="2345631" y="3876327"/>
            <a:ext cx="2666636" cy="1677805"/>
          </a:xfrm>
          <a:prstGeom prst="rect">
            <a:avLst/>
          </a:prstGeom>
          <a:noFill/>
          <a:ln w="38100">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52143C7-87A3-6500-F7FE-00C5B46B2A0E}"/>
              </a:ext>
            </a:extLst>
          </p:cNvPr>
          <p:cNvSpPr txBox="1"/>
          <p:nvPr/>
        </p:nvSpPr>
        <p:spPr>
          <a:xfrm>
            <a:off x="5604933" y="3893261"/>
            <a:ext cx="5858934" cy="461665"/>
          </a:xfrm>
          <a:prstGeom prst="rect">
            <a:avLst/>
          </a:prstGeom>
          <a:solidFill>
            <a:schemeClr val="accent2"/>
          </a:solidFill>
          <a:ln w="38100">
            <a:solidFill>
              <a:srgbClr val="FF0000"/>
            </a:solidFill>
          </a:ln>
        </p:spPr>
        <p:txBody>
          <a:bodyPr wrap="square" rtlCol="0">
            <a:spAutoFit/>
          </a:bodyPr>
          <a:lstStyle/>
          <a:p>
            <a:r>
              <a:rPr lang="en-US" sz="2400" b="1" dirty="0"/>
              <a:t>GET /</a:t>
            </a:r>
            <a:r>
              <a:rPr lang="en-US" sz="2400" b="1" dirty="0" err="1"/>
              <a:t>products?filter</a:t>
            </a:r>
            <a:r>
              <a:rPr lang="en-US" sz="2400" b="1" dirty="0"/>
              <a:t>='; DROP TABLE users --</a:t>
            </a:r>
          </a:p>
        </p:txBody>
      </p:sp>
    </p:spTree>
    <p:extLst>
      <p:ext uri="{BB962C8B-B14F-4D97-AF65-F5344CB8AC3E}">
        <p14:creationId xmlns:p14="http://schemas.microsoft.com/office/powerpoint/2010/main" val="289509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We need to rethink API security</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22287"/>
            <a:ext cx="7954627" cy="4361393"/>
          </a:xfrm>
          <a:effectLst/>
        </p:spPr>
        <p:txBody>
          <a:bodyPr>
            <a:noAutofit/>
          </a:bodyPr>
          <a:lstStyle/>
          <a:p>
            <a:pPr>
              <a:lnSpc>
                <a:spcPct val="90000"/>
              </a:lnSpc>
            </a:pPr>
            <a:r>
              <a:rPr lang="en-US" sz="2200" dirty="0"/>
              <a:t>API security is everybody’s job (not a single team, like cybersecurity)</a:t>
            </a:r>
          </a:p>
          <a:p>
            <a:pPr>
              <a:lnSpc>
                <a:spcPct val="90000"/>
              </a:lnSpc>
            </a:pPr>
            <a:endParaRPr lang="en-US" sz="2200" dirty="0"/>
          </a:p>
          <a:p>
            <a:pPr>
              <a:lnSpc>
                <a:spcPct val="90000"/>
              </a:lnSpc>
            </a:pPr>
            <a:r>
              <a:rPr lang="en-US" sz="2200" dirty="0"/>
              <a:t>API security starts at the beginning of our API journey (it’s not a last-minute check)</a:t>
            </a:r>
          </a:p>
          <a:p>
            <a:pPr>
              <a:lnSpc>
                <a:spcPct val="90000"/>
              </a:lnSpc>
            </a:pPr>
            <a:endParaRPr lang="en-US" sz="2200" dirty="0"/>
          </a:p>
          <a:p>
            <a:pPr>
              <a:lnSpc>
                <a:spcPct val="90000"/>
              </a:lnSpc>
            </a:pPr>
            <a:r>
              <a:rPr lang="en-US" sz="2200" dirty="0"/>
              <a:t>We must address API-specific security issues (not just standard cybersecurity problems)</a:t>
            </a:r>
          </a:p>
          <a:p>
            <a:pPr>
              <a:lnSpc>
                <a:spcPct val="90000"/>
              </a:lnSpc>
            </a:pPr>
            <a:endParaRPr lang="en-US" sz="2200" dirty="0"/>
          </a:p>
          <a:p>
            <a:pPr>
              <a:lnSpc>
                <a:spcPct val="90000"/>
              </a:lnSpc>
            </a:pPr>
            <a:endParaRPr lang="en-US" sz="2200" dirty="0"/>
          </a:p>
        </p:txBody>
      </p:sp>
      <p:sp>
        <p:nvSpPr>
          <p:cNvPr id="2" name="Pentagon 1">
            <a:extLst>
              <a:ext uri="{FF2B5EF4-FFF2-40B4-BE49-F238E27FC236}">
                <a16:creationId xmlns:a16="http://schemas.microsoft.com/office/drawing/2014/main" id="{06857A02-54A2-98A4-B0DF-DE5FB6DA6E13}"/>
              </a:ext>
            </a:extLst>
          </p:cNvPr>
          <p:cNvSpPr/>
          <p:nvPr/>
        </p:nvSpPr>
        <p:spPr>
          <a:xfrm>
            <a:off x="818712" y="5701601"/>
            <a:ext cx="1828800" cy="855134"/>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Design</a:t>
            </a:r>
          </a:p>
        </p:txBody>
      </p:sp>
      <p:sp>
        <p:nvSpPr>
          <p:cNvPr id="4" name="Pentagon 3">
            <a:extLst>
              <a:ext uri="{FF2B5EF4-FFF2-40B4-BE49-F238E27FC236}">
                <a16:creationId xmlns:a16="http://schemas.microsoft.com/office/drawing/2014/main" id="{BA4FAECD-E97A-0BEF-3171-2C266C2A041D}"/>
              </a:ext>
            </a:extLst>
          </p:cNvPr>
          <p:cNvSpPr/>
          <p:nvPr/>
        </p:nvSpPr>
        <p:spPr>
          <a:xfrm>
            <a:off x="2782978" y="5701601"/>
            <a:ext cx="1828800" cy="855134"/>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Implement</a:t>
            </a:r>
          </a:p>
        </p:txBody>
      </p:sp>
      <p:sp>
        <p:nvSpPr>
          <p:cNvPr id="6" name="Pentagon 5">
            <a:extLst>
              <a:ext uri="{FF2B5EF4-FFF2-40B4-BE49-F238E27FC236}">
                <a16:creationId xmlns:a16="http://schemas.microsoft.com/office/drawing/2014/main" id="{195FAEC9-98A4-7BDC-931C-F31EF571D7CA}"/>
              </a:ext>
            </a:extLst>
          </p:cNvPr>
          <p:cNvSpPr/>
          <p:nvPr/>
        </p:nvSpPr>
        <p:spPr>
          <a:xfrm>
            <a:off x="4747244" y="5701601"/>
            <a:ext cx="1828800" cy="855134"/>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Deploy</a:t>
            </a:r>
          </a:p>
        </p:txBody>
      </p:sp>
      <p:sp>
        <p:nvSpPr>
          <p:cNvPr id="7" name="Pentagon 6">
            <a:extLst>
              <a:ext uri="{FF2B5EF4-FFF2-40B4-BE49-F238E27FC236}">
                <a16:creationId xmlns:a16="http://schemas.microsoft.com/office/drawing/2014/main" id="{C80B9A54-83A0-3767-A85C-23CB75C18FD4}"/>
              </a:ext>
            </a:extLst>
          </p:cNvPr>
          <p:cNvSpPr/>
          <p:nvPr/>
        </p:nvSpPr>
        <p:spPr>
          <a:xfrm>
            <a:off x="6711510" y="5701601"/>
            <a:ext cx="1828800" cy="855134"/>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sp>
        <p:nvSpPr>
          <p:cNvPr id="8" name="Pentagon 7">
            <a:extLst>
              <a:ext uri="{FF2B5EF4-FFF2-40B4-BE49-F238E27FC236}">
                <a16:creationId xmlns:a16="http://schemas.microsoft.com/office/drawing/2014/main" id="{B79A227E-2B0F-8513-0981-5046237A3DD1}"/>
              </a:ext>
            </a:extLst>
          </p:cNvPr>
          <p:cNvSpPr/>
          <p:nvPr/>
        </p:nvSpPr>
        <p:spPr>
          <a:xfrm>
            <a:off x="8675776" y="5728546"/>
            <a:ext cx="1828800" cy="855134"/>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Security test</a:t>
            </a:r>
          </a:p>
        </p:txBody>
      </p:sp>
    </p:spTree>
    <p:extLst>
      <p:ext uri="{BB962C8B-B14F-4D97-AF65-F5344CB8AC3E}">
        <p14:creationId xmlns:p14="http://schemas.microsoft.com/office/powerpoint/2010/main" val="3172659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Agenda</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22287"/>
            <a:ext cx="7954627" cy="4361393"/>
          </a:xfrm>
          <a:effectLst/>
        </p:spPr>
        <p:txBody>
          <a:bodyPr>
            <a:noAutofit/>
          </a:bodyPr>
          <a:lstStyle/>
          <a:p>
            <a:pPr>
              <a:lnSpc>
                <a:spcPct val="90000"/>
              </a:lnSpc>
            </a:pPr>
            <a:r>
              <a:rPr lang="en-US" sz="2200" dirty="0"/>
              <a:t>Introduction and current state of API security</a:t>
            </a:r>
          </a:p>
          <a:p>
            <a:pPr>
              <a:lnSpc>
                <a:spcPct val="90000"/>
              </a:lnSpc>
            </a:pPr>
            <a:endParaRPr lang="en-US" sz="2200" dirty="0"/>
          </a:p>
          <a:p>
            <a:pPr>
              <a:lnSpc>
                <a:spcPct val="90000"/>
              </a:lnSpc>
            </a:pPr>
            <a:r>
              <a:rPr lang="en-US" sz="2200" dirty="0"/>
              <a:t>API authentication and authorization</a:t>
            </a:r>
          </a:p>
          <a:p>
            <a:pPr>
              <a:lnSpc>
                <a:spcPct val="90000"/>
              </a:lnSpc>
            </a:pPr>
            <a:endParaRPr lang="en-US" sz="2200" dirty="0"/>
          </a:p>
          <a:p>
            <a:pPr>
              <a:lnSpc>
                <a:spcPct val="90000"/>
              </a:lnSpc>
            </a:pPr>
            <a:r>
              <a:rPr lang="en-US" sz="2200" dirty="0"/>
              <a:t>Working with JWTs</a:t>
            </a:r>
          </a:p>
          <a:p>
            <a:pPr>
              <a:lnSpc>
                <a:spcPct val="90000"/>
              </a:lnSpc>
            </a:pPr>
            <a:endParaRPr lang="en-US" sz="2200" dirty="0"/>
          </a:p>
          <a:p>
            <a:pPr>
              <a:lnSpc>
                <a:spcPct val="90000"/>
              </a:lnSpc>
            </a:pPr>
            <a:r>
              <a:rPr lang="en-US" sz="2200" dirty="0"/>
              <a:t>OWASP top 10 API threats</a:t>
            </a:r>
          </a:p>
          <a:p>
            <a:pPr>
              <a:lnSpc>
                <a:spcPct val="90000"/>
              </a:lnSpc>
            </a:pPr>
            <a:endParaRPr lang="en-US" sz="2200" dirty="0"/>
          </a:p>
          <a:p>
            <a:pPr>
              <a:lnSpc>
                <a:spcPct val="90000"/>
              </a:lnSpc>
            </a:pPr>
            <a:r>
              <a:rPr lang="en-US" sz="2200" dirty="0"/>
              <a:t>API security testing</a:t>
            </a:r>
          </a:p>
        </p:txBody>
      </p:sp>
    </p:spTree>
    <p:extLst>
      <p:ext uri="{BB962C8B-B14F-4D97-AF65-F5344CB8AC3E}">
        <p14:creationId xmlns:p14="http://schemas.microsoft.com/office/powerpoint/2010/main" val="2548027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API security by design</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22287"/>
            <a:ext cx="7954627" cy="4361393"/>
          </a:xfrm>
          <a:effectLst/>
        </p:spPr>
        <p:txBody>
          <a:bodyPr>
            <a:noAutofit/>
          </a:bodyPr>
          <a:lstStyle/>
          <a:p>
            <a:pPr marL="0" indent="0">
              <a:lnSpc>
                <a:spcPct val="90000"/>
              </a:lnSpc>
              <a:buNone/>
            </a:pPr>
            <a:r>
              <a:rPr lang="en-US" sz="2200" dirty="0"/>
              <a:t>API SECURITY BY DESIGN is an approach to API security that shift lefts our security strategy by </a:t>
            </a:r>
            <a:r>
              <a:rPr lang="en-US" sz="2200" b="1" u="sng" dirty="0"/>
              <a:t>incorporating security concerns from the design</a:t>
            </a:r>
            <a:r>
              <a:rPr lang="en-US" sz="2200" dirty="0"/>
              <a:t>. </a:t>
            </a:r>
          </a:p>
          <a:p>
            <a:pPr marL="0" indent="0">
              <a:lnSpc>
                <a:spcPct val="90000"/>
              </a:lnSpc>
              <a:buNone/>
            </a:pPr>
            <a:endParaRPr lang="en-US" sz="2200" dirty="0"/>
          </a:p>
          <a:p>
            <a:pPr marL="0" indent="0">
              <a:lnSpc>
                <a:spcPct val="90000"/>
              </a:lnSpc>
              <a:buNone/>
            </a:pPr>
            <a:r>
              <a:rPr lang="en-US" sz="2200" dirty="0"/>
              <a:t>We incorporate security into </a:t>
            </a:r>
            <a:r>
              <a:rPr lang="en-US" sz="2200" b="1" u="sng" dirty="0"/>
              <a:t>every step of the API development cycle </a:t>
            </a:r>
            <a:r>
              <a:rPr lang="en-US" sz="2200" dirty="0"/>
              <a:t>to ensure our implementation and delivery process is safe and secure.</a:t>
            </a:r>
          </a:p>
        </p:txBody>
      </p:sp>
    </p:spTree>
    <p:extLst>
      <p:ext uri="{BB962C8B-B14F-4D97-AF65-F5344CB8AC3E}">
        <p14:creationId xmlns:p14="http://schemas.microsoft.com/office/powerpoint/2010/main" val="2919874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sz="4000" b="1" dirty="0"/>
              <a:t>Golden rule of API security by desig</a:t>
            </a:r>
            <a:r>
              <a:rPr lang="en-US" sz="4000" dirty="0"/>
              <a:t>n</a:t>
            </a:r>
            <a:endParaRPr lang="en-US" dirty="0"/>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22287"/>
            <a:ext cx="7954627" cy="4361393"/>
          </a:xfrm>
          <a:effectLst/>
        </p:spPr>
        <p:txBody>
          <a:bodyPr>
            <a:noAutofit/>
          </a:bodyPr>
          <a:lstStyle/>
          <a:p>
            <a:pPr marL="0" indent="0">
              <a:lnSpc>
                <a:spcPct val="90000"/>
              </a:lnSpc>
              <a:buNone/>
            </a:pPr>
            <a:r>
              <a:rPr lang="en-US" sz="2200" b="1" u="sng" dirty="0"/>
              <a:t>You can’t protect what you don’t know</a:t>
            </a:r>
            <a:r>
              <a:rPr lang="en-US" sz="2200" dirty="0"/>
              <a:t>. </a:t>
            </a:r>
          </a:p>
          <a:p>
            <a:pPr marL="0" indent="0">
              <a:lnSpc>
                <a:spcPct val="90000"/>
              </a:lnSpc>
              <a:buNone/>
            </a:pPr>
            <a:endParaRPr lang="en-US" sz="2200" dirty="0"/>
          </a:p>
          <a:p>
            <a:pPr marL="0" indent="0">
              <a:lnSpc>
                <a:spcPct val="90000"/>
              </a:lnSpc>
              <a:buNone/>
            </a:pPr>
            <a:r>
              <a:rPr lang="en-US" sz="2200" b="1" u="sng" dirty="0"/>
              <a:t>API security 101</a:t>
            </a:r>
            <a:r>
              <a:rPr lang="en-US" sz="2200" dirty="0"/>
              <a:t> is document your APIs accurately with a formal specification like </a:t>
            </a:r>
            <a:r>
              <a:rPr lang="en-US" sz="2200" dirty="0" err="1"/>
              <a:t>OpenAPI</a:t>
            </a:r>
            <a:r>
              <a:rPr lang="en-US" sz="2200" dirty="0"/>
              <a:t>.</a:t>
            </a:r>
          </a:p>
          <a:p>
            <a:pPr marL="0" indent="0">
              <a:lnSpc>
                <a:spcPct val="90000"/>
              </a:lnSpc>
              <a:buNone/>
            </a:pPr>
            <a:endParaRPr lang="en-US" sz="2200" dirty="0"/>
          </a:p>
          <a:p>
            <a:pPr marL="0" indent="0">
              <a:lnSpc>
                <a:spcPct val="90000"/>
              </a:lnSpc>
              <a:buNone/>
            </a:pPr>
            <a:r>
              <a:rPr lang="en-US" sz="2200" dirty="0"/>
              <a:t>Formal specifications can be </a:t>
            </a:r>
            <a:r>
              <a:rPr lang="en-US" sz="2200" b="1" u="sng" dirty="0"/>
              <a:t>tested</a:t>
            </a:r>
            <a:r>
              <a:rPr lang="en-US" sz="2200" dirty="0"/>
              <a:t>.</a:t>
            </a:r>
          </a:p>
          <a:p>
            <a:pPr marL="0" indent="0">
              <a:lnSpc>
                <a:spcPct val="90000"/>
              </a:lnSpc>
              <a:buNone/>
            </a:pPr>
            <a:endParaRPr lang="en-US" sz="2200" dirty="0"/>
          </a:p>
          <a:p>
            <a:pPr marL="0" indent="0">
              <a:lnSpc>
                <a:spcPct val="90000"/>
              </a:lnSpc>
              <a:buNone/>
            </a:pPr>
            <a:r>
              <a:rPr lang="en-US" sz="2200" dirty="0"/>
              <a:t>Accurate documentation is the easiest way to detect </a:t>
            </a:r>
            <a:r>
              <a:rPr lang="en-US" sz="2200" b="1" u="sng" dirty="0"/>
              <a:t>design vulnerabilities</a:t>
            </a:r>
            <a:r>
              <a:rPr lang="en-US" sz="2200" dirty="0"/>
              <a:t>.</a:t>
            </a:r>
          </a:p>
        </p:txBody>
      </p:sp>
    </p:spTree>
    <p:extLst>
      <p:ext uri="{BB962C8B-B14F-4D97-AF65-F5344CB8AC3E}">
        <p14:creationId xmlns:p14="http://schemas.microsoft.com/office/powerpoint/2010/main" val="2865361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xfrm>
            <a:off x="818713" y="51171"/>
            <a:ext cx="10571998" cy="970450"/>
          </a:xfrm>
        </p:spPr>
        <p:txBody>
          <a:bodyPr vert="horz" lIns="91440" tIns="45720" rIns="91440" bIns="45720" rtlCol="0">
            <a:normAutofit/>
          </a:bodyPr>
          <a:lstStyle/>
          <a:p>
            <a:r>
              <a:rPr lang="en-US" sz="3700" dirty="0"/>
              <a:t>Exercise – run spectral against your API</a:t>
            </a:r>
          </a:p>
        </p:txBody>
      </p:sp>
      <p:pic>
        <p:nvPicPr>
          <p:cNvPr id="7" name="Picture 6">
            <a:extLst>
              <a:ext uri="{FF2B5EF4-FFF2-40B4-BE49-F238E27FC236}">
                <a16:creationId xmlns:a16="http://schemas.microsoft.com/office/drawing/2014/main" id="{841B7F8E-CE36-A1B7-1BE8-AA49BD84CF9B}"/>
              </a:ext>
            </a:extLst>
          </p:cNvPr>
          <p:cNvPicPr>
            <a:picLocks noChangeAspect="1"/>
          </p:cNvPicPr>
          <p:nvPr/>
        </p:nvPicPr>
        <p:blipFill rotWithShape="1">
          <a:blip r:embed="rId3"/>
          <a:srcRect l="6260" t="14396" r="5930" b="13927"/>
          <a:stretch/>
        </p:blipFill>
        <p:spPr>
          <a:xfrm>
            <a:off x="215336" y="1896532"/>
            <a:ext cx="11761327" cy="3970867"/>
          </a:xfrm>
          <a:prstGeom prst="rect">
            <a:avLst/>
          </a:prstGeom>
        </p:spPr>
      </p:pic>
    </p:spTree>
    <p:extLst>
      <p:ext uri="{BB962C8B-B14F-4D97-AF65-F5344CB8AC3E}">
        <p14:creationId xmlns:p14="http://schemas.microsoft.com/office/powerpoint/2010/main" val="3301616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D22554-6C33-A3D0-6F4B-5F3AD5616C66}"/>
              </a:ext>
            </a:extLst>
          </p:cNvPr>
          <p:cNvPicPr>
            <a:picLocks noChangeAspect="1"/>
          </p:cNvPicPr>
          <p:nvPr/>
        </p:nvPicPr>
        <p:blipFill>
          <a:blip r:embed="rId3"/>
          <a:stretch>
            <a:fillRect/>
          </a:stretch>
        </p:blipFill>
        <p:spPr>
          <a:xfrm>
            <a:off x="-21188" y="147109"/>
            <a:ext cx="12213188" cy="6710891"/>
          </a:xfrm>
          <a:prstGeom prst="rect">
            <a:avLst/>
          </a:prstGeom>
        </p:spPr>
      </p:pic>
      <p:sp>
        <p:nvSpPr>
          <p:cNvPr id="4" name="TextBox 3">
            <a:extLst>
              <a:ext uri="{FF2B5EF4-FFF2-40B4-BE49-F238E27FC236}">
                <a16:creationId xmlns:a16="http://schemas.microsoft.com/office/drawing/2014/main" id="{ADCA3BB1-777A-9F61-2155-07B05C401A51}"/>
              </a:ext>
            </a:extLst>
          </p:cNvPr>
          <p:cNvSpPr txBox="1"/>
          <p:nvPr/>
        </p:nvSpPr>
        <p:spPr>
          <a:xfrm>
            <a:off x="9578399" y="6396335"/>
            <a:ext cx="2613601" cy="461665"/>
          </a:xfrm>
          <a:prstGeom prst="rect">
            <a:avLst/>
          </a:prstGeom>
          <a:solidFill>
            <a:schemeClr val="accent2"/>
          </a:solidFill>
        </p:spPr>
        <p:txBody>
          <a:bodyPr wrap="none" rtlCol="0">
            <a:spAutoFit/>
          </a:bodyPr>
          <a:lstStyle/>
          <a:p>
            <a:r>
              <a:rPr lang="en-US" sz="2400" dirty="0"/>
              <a:t>NatWest’s </a:t>
            </a:r>
            <a:r>
              <a:rPr lang="en-US" sz="2400" dirty="0" err="1"/>
              <a:t>Payit</a:t>
            </a:r>
            <a:r>
              <a:rPr lang="en-US" sz="2400" dirty="0"/>
              <a:t> API</a:t>
            </a:r>
          </a:p>
        </p:txBody>
      </p:sp>
    </p:spTree>
    <p:extLst>
      <p:ext uri="{BB962C8B-B14F-4D97-AF65-F5344CB8AC3E}">
        <p14:creationId xmlns:p14="http://schemas.microsoft.com/office/powerpoint/2010/main" val="2885696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7F6DBF-48D0-F90F-540E-342195176A87}"/>
              </a:ext>
            </a:extLst>
          </p:cNvPr>
          <p:cNvPicPr>
            <a:picLocks noChangeAspect="1"/>
          </p:cNvPicPr>
          <p:nvPr/>
        </p:nvPicPr>
        <p:blipFill rotWithShape="1">
          <a:blip r:embed="rId3"/>
          <a:srcRect r="2361"/>
          <a:stretch/>
        </p:blipFill>
        <p:spPr>
          <a:xfrm>
            <a:off x="1" y="9783"/>
            <a:ext cx="12192000" cy="6848218"/>
          </a:xfrm>
          <a:prstGeom prst="rect">
            <a:avLst/>
          </a:prstGeom>
        </p:spPr>
      </p:pic>
      <p:sp>
        <p:nvSpPr>
          <p:cNvPr id="4" name="TextBox 3">
            <a:extLst>
              <a:ext uri="{FF2B5EF4-FFF2-40B4-BE49-F238E27FC236}">
                <a16:creationId xmlns:a16="http://schemas.microsoft.com/office/drawing/2014/main" id="{4A4EF139-4BBB-3739-425B-4AED36AE19E3}"/>
              </a:ext>
            </a:extLst>
          </p:cNvPr>
          <p:cNvSpPr txBox="1"/>
          <p:nvPr/>
        </p:nvSpPr>
        <p:spPr>
          <a:xfrm>
            <a:off x="9578398" y="6396335"/>
            <a:ext cx="2613601" cy="461665"/>
          </a:xfrm>
          <a:prstGeom prst="rect">
            <a:avLst/>
          </a:prstGeom>
          <a:solidFill>
            <a:schemeClr val="accent2"/>
          </a:solidFill>
        </p:spPr>
        <p:txBody>
          <a:bodyPr wrap="square" rtlCol="0">
            <a:spAutoFit/>
          </a:bodyPr>
          <a:lstStyle/>
          <a:p>
            <a:r>
              <a:rPr lang="en-US" sz="2400" dirty="0"/>
              <a:t>Plaid</a:t>
            </a:r>
          </a:p>
        </p:txBody>
      </p:sp>
    </p:spTree>
    <p:extLst>
      <p:ext uri="{BB962C8B-B14F-4D97-AF65-F5344CB8AC3E}">
        <p14:creationId xmlns:p14="http://schemas.microsoft.com/office/powerpoint/2010/main" val="3687647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CE5238-98C4-27B0-E831-BD88762AC81B}"/>
              </a:ext>
            </a:extLst>
          </p:cNvPr>
          <p:cNvPicPr>
            <a:picLocks noChangeAspect="1"/>
          </p:cNvPicPr>
          <p:nvPr/>
        </p:nvPicPr>
        <p:blipFill>
          <a:blip r:embed="rId3"/>
          <a:stretch>
            <a:fillRect/>
          </a:stretch>
        </p:blipFill>
        <p:spPr>
          <a:xfrm>
            <a:off x="-48169" y="26882"/>
            <a:ext cx="12240168" cy="6831118"/>
          </a:xfrm>
          <a:prstGeom prst="rect">
            <a:avLst/>
          </a:prstGeom>
        </p:spPr>
      </p:pic>
      <p:sp>
        <p:nvSpPr>
          <p:cNvPr id="4" name="TextBox 3">
            <a:extLst>
              <a:ext uri="{FF2B5EF4-FFF2-40B4-BE49-F238E27FC236}">
                <a16:creationId xmlns:a16="http://schemas.microsoft.com/office/drawing/2014/main" id="{B329484B-2536-D13B-71E2-F2EAA64C60F8}"/>
              </a:ext>
            </a:extLst>
          </p:cNvPr>
          <p:cNvSpPr txBox="1"/>
          <p:nvPr/>
        </p:nvSpPr>
        <p:spPr>
          <a:xfrm>
            <a:off x="9578398" y="6396335"/>
            <a:ext cx="2613601" cy="461665"/>
          </a:xfrm>
          <a:prstGeom prst="rect">
            <a:avLst/>
          </a:prstGeom>
          <a:solidFill>
            <a:schemeClr val="accent2"/>
          </a:solidFill>
        </p:spPr>
        <p:txBody>
          <a:bodyPr wrap="square" rtlCol="0">
            <a:spAutoFit/>
          </a:bodyPr>
          <a:lstStyle/>
          <a:p>
            <a:r>
              <a:rPr lang="en-US" sz="2400" dirty="0"/>
              <a:t>GitHub</a:t>
            </a:r>
          </a:p>
        </p:txBody>
      </p:sp>
    </p:spTree>
    <p:extLst>
      <p:ext uri="{BB962C8B-B14F-4D97-AF65-F5344CB8AC3E}">
        <p14:creationId xmlns:p14="http://schemas.microsoft.com/office/powerpoint/2010/main" val="137314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Agenda</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22287"/>
            <a:ext cx="7954627" cy="4361393"/>
          </a:xfrm>
          <a:effectLst/>
        </p:spPr>
        <p:txBody>
          <a:bodyPr>
            <a:noAutofit/>
          </a:bodyPr>
          <a:lstStyle/>
          <a:p>
            <a:pPr>
              <a:lnSpc>
                <a:spcPct val="90000"/>
              </a:lnSpc>
            </a:pPr>
            <a:r>
              <a:rPr lang="en-US" sz="2200" dirty="0"/>
              <a:t>Introduction and current state of API security</a:t>
            </a:r>
          </a:p>
          <a:p>
            <a:pPr>
              <a:lnSpc>
                <a:spcPct val="90000"/>
              </a:lnSpc>
            </a:pPr>
            <a:endParaRPr lang="en-US" sz="2200" dirty="0"/>
          </a:p>
          <a:p>
            <a:pPr>
              <a:lnSpc>
                <a:spcPct val="90000"/>
              </a:lnSpc>
            </a:pPr>
            <a:r>
              <a:rPr lang="en-US" sz="2200" dirty="0"/>
              <a:t>API authentication and authorization</a:t>
            </a:r>
          </a:p>
          <a:p>
            <a:pPr>
              <a:lnSpc>
                <a:spcPct val="90000"/>
              </a:lnSpc>
            </a:pPr>
            <a:endParaRPr lang="en-US" sz="2200" dirty="0"/>
          </a:p>
          <a:p>
            <a:pPr>
              <a:lnSpc>
                <a:spcPct val="90000"/>
              </a:lnSpc>
            </a:pPr>
            <a:r>
              <a:rPr lang="en-US" sz="2200" dirty="0"/>
              <a:t>Working with JWTs</a:t>
            </a:r>
          </a:p>
          <a:p>
            <a:pPr>
              <a:lnSpc>
                <a:spcPct val="90000"/>
              </a:lnSpc>
            </a:pPr>
            <a:endParaRPr lang="en-US" sz="2200" dirty="0"/>
          </a:p>
          <a:p>
            <a:pPr>
              <a:lnSpc>
                <a:spcPct val="90000"/>
              </a:lnSpc>
            </a:pPr>
            <a:r>
              <a:rPr lang="en-US" sz="2200" dirty="0"/>
              <a:t>OWASP top 10 API threats</a:t>
            </a:r>
          </a:p>
          <a:p>
            <a:pPr>
              <a:lnSpc>
                <a:spcPct val="90000"/>
              </a:lnSpc>
            </a:pPr>
            <a:endParaRPr lang="en-US" sz="2200" dirty="0"/>
          </a:p>
          <a:p>
            <a:pPr>
              <a:lnSpc>
                <a:spcPct val="90000"/>
              </a:lnSpc>
            </a:pPr>
            <a:r>
              <a:rPr lang="en-US" sz="2200" dirty="0"/>
              <a:t>API security testing</a:t>
            </a:r>
          </a:p>
        </p:txBody>
      </p:sp>
      <p:sp>
        <p:nvSpPr>
          <p:cNvPr id="2" name="Rectangle 1">
            <a:extLst>
              <a:ext uri="{FF2B5EF4-FFF2-40B4-BE49-F238E27FC236}">
                <a16:creationId xmlns:a16="http://schemas.microsoft.com/office/drawing/2014/main" id="{6AA63CF1-C30B-FAAB-C845-CB974ACF1CA1}"/>
              </a:ext>
            </a:extLst>
          </p:cNvPr>
          <p:cNvSpPr/>
          <p:nvPr/>
        </p:nvSpPr>
        <p:spPr>
          <a:xfrm>
            <a:off x="724939" y="3211032"/>
            <a:ext cx="5675861" cy="595423"/>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8919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3ECC733-A533-4D91-BD25-3B6E06B7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23">
            <a:extLst>
              <a:ext uri="{FF2B5EF4-FFF2-40B4-BE49-F238E27FC236}">
                <a16:creationId xmlns:a16="http://schemas.microsoft.com/office/drawing/2014/main" id="{36401F08-8B30-49FC-A47E-7119FCAAB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xfrm>
            <a:off x="810001" y="447188"/>
            <a:ext cx="3413084" cy="1559412"/>
          </a:xfrm>
        </p:spPr>
        <p:txBody>
          <a:bodyPr>
            <a:normAutofit/>
          </a:bodyPr>
          <a:lstStyle/>
          <a:p>
            <a:r>
              <a:rPr lang="en-US" sz="3200"/>
              <a:t>Authentication vs Authorization</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3" y="2413000"/>
            <a:ext cx="3404372" cy="3632200"/>
          </a:xfrm>
        </p:spPr>
        <p:txBody>
          <a:bodyPr>
            <a:normAutofit/>
          </a:bodyPr>
          <a:lstStyle/>
          <a:p>
            <a:pPr marL="0" indent="0">
              <a:buNone/>
            </a:pPr>
            <a:r>
              <a:rPr lang="en-US" sz="1600"/>
              <a:t>Authentication is the process of verifying a user identity, while authorization is the process of verifying that they have access to something.</a:t>
            </a:r>
          </a:p>
        </p:txBody>
      </p:sp>
      <p:sp>
        <p:nvSpPr>
          <p:cNvPr id="1035" name="Rounded Rectangle 17">
            <a:extLst>
              <a:ext uri="{FF2B5EF4-FFF2-40B4-BE49-F238E27FC236}">
                <a16:creationId xmlns:a16="http://schemas.microsoft.com/office/drawing/2014/main" id="{3F6460BF-80B6-42E6-A4B2-8F9671BAA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iagram&#10;&#10;Description automatically generated with medium confidence">
            <a:extLst>
              <a:ext uri="{FF2B5EF4-FFF2-40B4-BE49-F238E27FC236}">
                <a16:creationId xmlns:a16="http://schemas.microsoft.com/office/drawing/2014/main" id="{13AF1372-A495-1CE6-2DD8-6D805CB97D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03706" y="1851801"/>
            <a:ext cx="5638853" cy="3143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849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Exercise – register and login with </a:t>
            </a:r>
            <a:r>
              <a:rPr lang="en-US" dirty="0" err="1"/>
              <a:t>crAPI</a:t>
            </a:r>
            <a:endParaRPr lang="en-US" dirty="0"/>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0000" y="2413674"/>
            <a:ext cx="7954627" cy="4188525"/>
          </a:xfrm>
          <a:effectLst/>
        </p:spPr>
        <p:txBody>
          <a:bodyPr>
            <a:normAutofit/>
          </a:bodyPr>
          <a:lstStyle/>
          <a:p>
            <a:r>
              <a:rPr lang="en-US" sz="2400" dirty="0"/>
              <a:t>Register and log in with </a:t>
            </a:r>
            <a:r>
              <a:rPr lang="en-US" sz="2400" dirty="0" err="1"/>
              <a:t>crapi</a:t>
            </a:r>
            <a:r>
              <a:rPr lang="en-US" sz="2400" dirty="0"/>
              <a:t>: http://</a:t>
            </a:r>
            <a:r>
              <a:rPr lang="en-US" sz="2400" dirty="0" err="1"/>
              <a:t>crapi.apisec.ai</a:t>
            </a:r>
            <a:r>
              <a:rPr lang="en-US" sz="2400" dirty="0"/>
              <a:t>/</a:t>
            </a:r>
          </a:p>
          <a:p>
            <a:endParaRPr lang="en-US" sz="2400" dirty="0"/>
          </a:p>
          <a:p>
            <a:r>
              <a:rPr lang="en-US" sz="2400" dirty="0"/>
              <a:t>Go to </a:t>
            </a:r>
            <a:r>
              <a:rPr lang="en-US" sz="2400" dirty="0" err="1"/>
              <a:t>jwt.io</a:t>
            </a:r>
            <a:r>
              <a:rPr lang="en-US" sz="2400" dirty="0"/>
              <a:t> and check the token</a:t>
            </a:r>
          </a:p>
        </p:txBody>
      </p:sp>
    </p:spTree>
    <p:extLst>
      <p:ext uri="{BB962C8B-B14F-4D97-AF65-F5344CB8AC3E}">
        <p14:creationId xmlns:p14="http://schemas.microsoft.com/office/powerpoint/2010/main" val="3110732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a:t>Open Authorization (OAuth)</a:t>
            </a:r>
            <a:endParaRPr lang="en-US" dirty="0"/>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22287"/>
            <a:ext cx="7954627" cy="3636511"/>
          </a:xfrm>
          <a:effectLst/>
        </p:spPr>
        <p:txBody>
          <a:bodyPr>
            <a:normAutofit/>
          </a:bodyPr>
          <a:lstStyle/>
          <a:p>
            <a:pPr marL="0" indent="0">
              <a:buNone/>
            </a:pPr>
            <a:r>
              <a:rPr lang="en-US" sz="2400" dirty="0"/>
              <a:t>OAuth is a standard for access delegation.</a:t>
            </a:r>
          </a:p>
          <a:p>
            <a:pPr marL="0" indent="0">
              <a:buNone/>
            </a:pPr>
            <a:endParaRPr lang="en-US" sz="2400" dirty="0"/>
          </a:p>
          <a:p>
            <a:r>
              <a:rPr lang="en-US" sz="2400" dirty="0"/>
              <a:t>Resource owner</a:t>
            </a:r>
          </a:p>
          <a:p>
            <a:r>
              <a:rPr lang="en-US" sz="2400" dirty="0"/>
              <a:t>Resource server</a:t>
            </a:r>
          </a:p>
          <a:p>
            <a:r>
              <a:rPr lang="en-US" sz="2400" dirty="0"/>
              <a:t>Client</a:t>
            </a:r>
          </a:p>
          <a:p>
            <a:r>
              <a:rPr lang="en-US" sz="2400" dirty="0"/>
              <a:t>Authorization server</a:t>
            </a:r>
          </a:p>
        </p:txBody>
      </p:sp>
    </p:spTree>
    <p:extLst>
      <p:ext uri="{BB962C8B-B14F-4D97-AF65-F5344CB8AC3E}">
        <p14:creationId xmlns:p14="http://schemas.microsoft.com/office/powerpoint/2010/main" val="362329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Resources</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22287"/>
            <a:ext cx="8572938" cy="4361393"/>
          </a:xfrm>
          <a:effectLst/>
        </p:spPr>
        <p:txBody>
          <a:bodyPr>
            <a:noAutofit/>
          </a:bodyPr>
          <a:lstStyle/>
          <a:p>
            <a:pPr>
              <a:lnSpc>
                <a:spcPct val="90000"/>
              </a:lnSpc>
            </a:pPr>
            <a:r>
              <a:rPr lang="en-US" sz="2200" dirty="0"/>
              <a:t>Reference doc: https://</a:t>
            </a:r>
            <a:r>
              <a:rPr lang="en-US" sz="2200" dirty="0" err="1"/>
              <a:t>bit.ly</a:t>
            </a:r>
            <a:r>
              <a:rPr lang="en-US" sz="2200" dirty="0"/>
              <a:t>/pyconus24apisec</a:t>
            </a:r>
          </a:p>
          <a:p>
            <a:pPr>
              <a:lnSpc>
                <a:spcPct val="90000"/>
              </a:lnSpc>
            </a:pPr>
            <a:endParaRPr lang="en-US" sz="2200" dirty="0"/>
          </a:p>
          <a:p>
            <a:pPr>
              <a:lnSpc>
                <a:spcPct val="90000"/>
              </a:lnSpc>
            </a:pPr>
            <a:r>
              <a:rPr lang="en-US" sz="2200" dirty="0"/>
              <a:t>Repo: https://</a:t>
            </a:r>
            <a:r>
              <a:rPr lang="en-US" sz="2200" dirty="0" err="1"/>
              <a:t>github.com</a:t>
            </a:r>
            <a:r>
              <a:rPr lang="en-US" sz="2200" dirty="0"/>
              <a:t>/</a:t>
            </a:r>
            <a:r>
              <a:rPr lang="en-US" sz="2200" dirty="0" err="1"/>
              <a:t>abunuwas</a:t>
            </a:r>
            <a:r>
              <a:rPr lang="en-US" sz="2200" dirty="0"/>
              <a:t>/pycon-us-2024</a:t>
            </a:r>
          </a:p>
          <a:p>
            <a:pPr>
              <a:lnSpc>
                <a:spcPct val="90000"/>
              </a:lnSpc>
            </a:pPr>
            <a:endParaRPr lang="en-US" sz="2200" dirty="0"/>
          </a:p>
          <a:p>
            <a:pPr>
              <a:lnSpc>
                <a:spcPct val="90000"/>
              </a:lnSpc>
            </a:pPr>
            <a:r>
              <a:rPr lang="en-US" sz="2200" dirty="0"/>
              <a:t>Polls: https://</a:t>
            </a:r>
            <a:r>
              <a:rPr lang="en-US" sz="2200" dirty="0" err="1"/>
              <a:t>app.sli.do</a:t>
            </a:r>
            <a:r>
              <a:rPr lang="en-US" sz="2200" dirty="0"/>
              <a:t>/event/</a:t>
            </a:r>
            <a:r>
              <a:rPr lang="en-US" sz="2200" dirty="0" err="1"/>
              <a:t>aufvswCwNZAsYcZmfuCHMk</a:t>
            </a:r>
            <a:endParaRPr lang="en-US" sz="2200" dirty="0"/>
          </a:p>
        </p:txBody>
      </p:sp>
      <p:pic>
        <p:nvPicPr>
          <p:cNvPr id="1026" name="Picture 2">
            <a:extLst>
              <a:ext uri="{FF2B5EF4-FFF2-40B4-BE49-F238E27FC236}">
                <a16:creationId xmlns:a16="http://schemas.microsoft.com/office/drawing/2014/main" id="{54448BC9-988E-BFDD-5261-4460B0498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5600" y="168275"/>
            <a:ext cx="2768600" cy="2768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4857B7-A37E-8656-6D4D-480C01FEF38C}"/>
              </a:ext>
            </a:extLst>
          </p:cNvPr>
          <p:cNvPicPr>
            <a:picLocks noChangeAspect="1"/>
          </p:cNvPicPr>
          <p:nvPr/>
        </p:nvPicPr>
        <p:blipFill>
          <a:blip r:embed="rId4"/>
          <a:stretch>
            <a:fillRect/>
          </a:stretch>
        </p:blipFill>
        <p:spPr>
          <a:xfrm>
            <a:off x="9535161" y="3606801"/>
            <a:ext cx="2279014" cy="2279014"/>
          </a:xfrm>
          <a:prstGeom prst="rect">
            <a:avLst/>
          </a:prstGeom>
          <a:solidFill>
            <a:schemeClr val="tx1"/>
          </a:solidFill>
        </p:spPr>
      </p:pic>
    </p:spTree>
    <p:extLst>
      <p:ext uri="{BB962C8B-B14F-4D97-AF65-F5344CB8AC3E}">
        <p14:creationId xmlns:p14="http://schemas.microsoft.com/office/powerpoint/2010/main" val="1803561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DAD47858-7A44-47E5-AC94-E528B41D1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xfrm>
            <a:off x="810002" y="639097"/>
            <a:ext cx="3211392" cy="3781101"/>
          </a:xfrm>
        </p:spPr>
        <p:txBody>
          <a:bodyPr vert="horz" lIns="91440" tIns="45720" rIns="91440" bIns="45720" rtlCol="0" anchor="b">
            <a:normAutofit/>
          </a:bodyPr>
          <a:lstStyle/>
          <a:p>
            <a:pPr>
              <a:lnSpc>
                <a:spcPct val="90000"/>
              </a:lnSpc>
            </a:pPr>
            <a:r>
              <a:rPr lang="en-US" sz="3400"/>
              <a:t>OAuth flows: Authorization code flow</a:t>
            </a:r>
          </a:p>
        </p:txBody>
      </p:sp>
      <p:sp>
        <p:nvSpPr>
          <p:cNvPr id="12" name="Rectangle 11">
            <a:extLst>
              <a:ext uri="{FF2B5EF4-FFF2-40B4-BE49-F238E27FC236}">
                <a16:creationId xmlns:a16="http://schemas.microsoft.com/office/drawing/2014/main" id="{8463C51E-4C59-4602-8432-5BB95E378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4">
            <a:extLst>
              <a:ext uri="{FF2B5EF4-FFF2-40B4-BE49-F238E27FC236}">
                <a16:creationId xmlns:a16="http://schemas.microsoft.com/office/drawing/2014/main" id="{53BD741A-3F41-45C2-A7D1-440BB2354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a16="http://schemas.microsoft.com/office/drawing/2014/main" id="{C128479D-96C2-960F-A02B-5589716C9CD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997545" y="1251276"/>
            <a:ext cx="4859587" cy="4325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130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79" name="Freeform 6">
            <a:extLst>
              <a:ext uri="{FF2B5EF4-FFF2-40B4-BE49-F238E27FC236}">
                <a16:creationId xmlns:a16="http://schemas.microsoft.com/office/drawing/2014/main" id="{DAD47858-7A44-47E5-AC94-E528B41D1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xfrm>
            <a:off x="810002" y="639097"/>
            <a:ext cx="3211392" cy="3781101"/>
          </a:xfrm>
        </p:spPr>
        <p:txBody>
          <a:bodyPr vert="horz" lIns="91440" tIns="45720" rIns="91440" bIns="45720" rtlCol="0" anchor="b">
            <a:normAutofit/>
          </a:bodyPr>
          <a:lstStyle/>
          <a:p>
            <a:r>
              <a:rPr lang="en-US" sz="5400"/>
              <a:t>OAuth flows: PKCE flow</a:t>
            </a:r>
          </a:p>
        </p:txBody>
      </p:sp>
      <p:sp>
        <p:nvSpPr>
          <p:cNvPr id="3081" name="Rectangle 3080">
            <a:extLst>
              <a:ext uri="{FF2B5EF4-FFF2-40B4-BE49-F238E27FC236}">
                <a16:creationId xmlns:a16="http://schemas.microsoft.com/office/drawing/2014/main" id="{8463C51E-4C59-4602-8432-5BB95E378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ounded Rectangle 14">
            <a:extLst>
              <a:ext uri="{FF2B5EF4-FFF2-40B4-BE49-F238E27FC236}">
                <a16:creationId xmlns:a16="http://schemas.microsoft.com/office/drawing/2014/main" id="{53BD741A-3F41-45C2-A7D1-440BB2354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 diagram of a code&#10;&#10;Description automatically generated">
            <a:extLst>
              <a:ext uri="{FF2B5EF4-FFF2-40B4-BE49-F238E27FC236}">
                <a16:creationId xmlns:a16="http://schemas.microsoft.com/office/drawing/2014/main" id="{D0C53DB3-EED3-2B68-B8A3-DB320E5B0DD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690459" y="1251276"/>
            <a:ext cx="5473758" cy="4325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844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27" name="Freeform 6">
            <a:extLst>
              <a:ext uri="{FF2B5EF4-FFF2-40B4-BE49-F238E27FC236}">
                <a16:creationId xmlns:a16="http://schemas.microsoft.com/office/drawing/2014/main" id="{DAD47858-7A44-47E5-AC94-E528B41D1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xfrm>
            <a:off x="810002" y="639097"/>
            <a:ext cx="3211392" cy="3781101"/>
          </a:xfrm>
        </p:spPr>
        <p:txBody>
          <a:bodyPr vert="horz" lIns="91440" tIns="45720" rIns="91440" bIns="45720" rtlCol="0" anchor="b">
            <a:normAutofit/>
          </a:bodyPr>
          <a:lstStyle/>
          <a:p>
            <a:pPr>
              <a:lnSpc>
                <a:spcPct val="90000"/>
              </a:lnSpc>
            </a:pPr>
            <a:r>
              <a:rPr lang="en-US" sz="4200"/>
              <a:t>OAuth flows: Client credentials flow</a:t>
            </a:r>
          </a:p>
        </p:txBody>
      </p:sp>
      <p:sp>
        <p:nvSpPr>
          <p:cNvPr id="5129" name="Rectangle 5128">
            <a:extLst>
              <a:ext uri="{FF2B5EF4-FFF2-40B4-BE49-F238E27FC236}">
                <a16:creationId xmlns:a16="http://schemas.microsoft.com/office/drawing/2014/main" id="{8463C51E-4C59-4602-8432-5BB95E378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ounded Rectangle 14">
            <a:extLst>
              <a:ext uri="{FF2B5EF4-FFF2-40B4-BE49-F238E27FC236}">
                <a16:creationId xmlns:a16="http://schemas.microsoft.com/office/drawing/2014/main" id="{53BD741A-3F41-45C2-A7D1-440BB2354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A diagram of a server application&#10;&#10;Description automatically generated">
            <a:extLst>
              <a:ext uri="{FF2B5EF4-FFF2-40B4-BE49-F238E27FC236}">
                <a16:creationId xmlns:a16="http://schemas.microsoft.com/office/drawing/2014/main" id="{92D076A2-7737-E461-237C-0EB233370FD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612118" y="2119969"/>
            <a:ext cx="5630441" cy="258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092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75" name="Freeform 6">
            <a:extLst>
              <a:ext uri="{FF2B5EF4-FFF2-40B4-BE49-F238E27FC236}">
                <a16:creationId xmlns:a16="http://schemas.microsoft.com/office/drawing/2014/main" id="{DAD47858-7A44-47E5-AC94-E528B41D1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xfrm>
            <a:off x="810002" y="639097"/>
            <a:ext cx="3211392" cy="3781101"/>
          </a:xfrm>
        </p:spPr>
        <p:txBody>
          <a:bodyPr vert="horz" lIns="91440" tIns="45720" rIns="91440" bIns="45720" rtlCol="0" anchor="b">
            <a:normAutofit/>
          </a:bodyPr>
          <a:lstStyle/>
          <a:p>
            <a:pPr>
              <a:lnSpc>
                <a:spcPct val="90000"/>
              </a:lnSpc>
            </a:pPr>
            <a:r>
              <a:rPr lang="en-US" sz="5000"/>
              <a:t>OAuth flows: Refresh Token Flow</a:t>
            </a:r>
          </a:p>
        </p:txBody>
      </p:sp>
      <p:sp>
        <p:nvSpPr>
          <p:cNvPr id="7177" name="Rectangle 7176">
            <a:extLst>
              <a:ext uri="{FF2B5EF4-FFF2-40B4-BE49-F238E27FC236}">
                <a16:creationId xmlns:a16="http://schemas.microsoft.com/office/drawing/2014/main" id="{8463C51E-4C59-4602-8432-5BB95E378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Rounded Rectangle 14">
            <a:extLst>
              <a:ext uri="{FF2B5EF4-FFF2-40B4-BE49-F238E27FC236}">
                <a16:creationId xmlns:a16="http://schemas.microsoft.com/office/drawing/2014/main" id="{53BD741A-3F41-45C2-A7D1-440BB2354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A diagram of a process&#10;&#10;Description automatically generated">
            <a:extLst>
              <a:ext uri="{FF2B5EF4-FFF2-40B4-BE49-F238E27FC236}">
                <a16:creationId xmlns:a16="http://schemas.microsoft.com/office/drawing/2014/main" id="{4CA77516-A79D-31A6-E711-A0BD6EC92E7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612118" y="2356331"/>
            <a:ext cx="5630441" cy="2115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381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Exercise – authorization code flow</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0000" y="2276475"/>
            <a:ext cx="7954627" cy="4333875"/>
          </a:xfrm>
          <a:effectLst/>
        </p:spPr>
        <p:txBody>
          <a:bodyPr>
            <a:normAutofit fontScale="92500" lnSpcReduction="10000"/>
          </a:bodyPr>
          <a:lstStyle/>
          <a:p>
            <a:r>
              <a:rPr lang="en-US" sz="2400" dirty="0"/>
              <a:t>Set up in auth0</a:t>
            </a:r>
          </a:p>
          <a:p>
            <a:endParaRPr lang="en-US" sz="2400" dirty="0"/>
          </a:p>
          <a:p>
            <a:r>
              <a:rPr lang="en-US" sz="2400" dirty="0"/>
              <a:t>Clone repo and run the server</a:t>
            </a:r>
          </a:p>
          <a:p>
            <a:endParaRPr lang="en-US" sz="2400" dirty="0"/>
          </a:p>
          <a:p>
            <a:r>
              <a:rPr lang="en-US" sz="2400" dirty="0"/>
              <a:t>Add </a:t>
            </a:r>
            <a:r>
              <a:rPr lang="en-US" sz="2400" dirty="0" err="1"/>
              <a:t>client_id</a:t>
            </a:r>
            <a:r>
              <a:rPr lang="en-US" sz="2400" dirty="0"/>
              <a:t>, </a:t>
            </a:r>
            <a:r>
              <a:rPr lang="en-US" sz="2400" dirty="0" err="1"/>
              <a:t>client_secret</a:t>
            </a:r>
            <a:r>
              <a:rPr lang="en-US" sz="2400" dirty="0"/>
              <a:t>, and </a:t>
            </a:r>
            <a:r>
              <a:rPr lang="en-US" sz="2400" dirty="0" err="1"/>
              <a:t>authorizer_url</a:t>
            </a:r>
            <a:endParaRPr lang="en-US" sz="2400" dirty="0"/>
          </a:p>
          <a:p>
            <a:pPr marL="0" indent="0">
              <a:buNone/>
            </a:pPr>
            <a:endParaRPr lang="en-US" sz="2400" dirty="0"/>
          </a:p>
          <a:p>
            <a:r>
              <a:rPr lang="en-US" sz="2400" dirty="0"/>
              <a:t>Get a token and inspect its contents</a:t>
            </a:r>
          </a:p>
          <a:p>
            <a:endParaRPr lang="en-US" sz="2400" dirty="0"/>
          </a:p>
          <a:p>
            <a:r>
              <a:rPr lang="en-US" sz="2400" dirty="0"/>
              <a:t>Add scopes: </a:t>
            </a:r>
            <a:r>
              <a:rPr lang="en-US" sz="2400" dirty="0" err="1"/>
              <a:t>offline_access</a:t>
            </a:r>
            <a:r>
              <a:rPr lang="en-US" sz="2400" dirty="0"/>
              <a:t>, and then </a:t>
            </a:r>
            <a:r>
              <a:rPr lang="en-US" sz="2400" dirty="0" err="1"/>
              <a:t>oidc</a:t>
            </a:r>
            <a:r>
              <a:rPr lang="en-US" sz="2400" dirty="0"/>
              <a:t> profile email</a:t>
            </a:r>
          </a:p>
        </p:txBody>
      </p:sp>
    </p:spTree>
    <p:extLst>
      <p:ext uri="{BB962C8B-B14F-4D97-AF65-F5344CB8AC3E}">
        <p14:creationId xmlns:p14="http://schemas.microsoft.com/office/powerpoint/2010/main" val="1463078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Home assignment (voluntary)</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0000" y="2498733"/>
            <a:ext cx="7954627" cy="3636511"/>
          </a:xfrm>
          <a:effectLst/>
        </p:spPr>
        <p:txBody>
          <a:bodyPr>
            <a:normAutofit/>
          </a:bodyPr>
          <a:lstStyle/>
          <a:p>
            <a:r>
              <a:rPr lang="en-US" sz="2400" dirty="0"/>
              <a:t>Create your own Auth0 tenant and implement auth with it. Or pick up another identity provider!</a:t>
            </a:r>
          </a:p>
          <a:p>
            <a:endParaRPr lang="en-US" sz="2400" dirty="0"/>
          </a:p>
          <a:p>
            <a:r>
              <a:rPr lang="en-US" sz="2400" dirty="0"/>
              <a:t>Implement the refresh token flow</a:t>
            </a:r>
          </a:p>
        </p:txBody>
      </p:sp>
    </p:spTree>
    <p:extLst>
      <p:ext uri="{BB962C8B-B14F-4D97-AF65-F5344CB8AC3E}">
        <p14:creationId xmlns:p14="http://schemas.microsoft.com/office/powerpoint/2010/main" val="332394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xfrm>
            <a:off x="810000" y="486944"/>
            <a:ext cx="10571998" cy="970450"/>
          </a:xfrm>
        </p:spPr>
        <p:txBody>
          <a:bodyPr/>
          <a:lstStyle/>
          <a:p>
            <a:r>
              <a:rPr lang="en-US" dirty="0"/>
              <a:t>OpenID Connect (OIDC)</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38200" y="2508420"/>
            <a:ext cx="10515599" cy="3902391"/>
          </a:xfrm>
        </p:spPr>
        <p:txBody>
          <a:bodyPr anchor="ctr">
            <a:normAutofit/>
          </a:bodyPr>
          <a:lstStyle/>
          <a:p>
            <a:pPr marL="0" indent="0">
              <a:buNone/>
            </a:pPr>
            <a:r>
              <a:rPr lang="en-US" sz="2400" dirty="0"/>
              <a:t>OpenID Connect (OIDC) is an open authentication protocol built on top of OAuth that allows users to authenticate on a website using a third-party provider. </a:t>
            </a:r>
          </a:p>
        </p:txBody>
      </p:sp>
    </p:spTree>
    <p:extLst>
      <p:ext uri="{BB962C8B-B14F-4D97-AF65-F5344CB8AC3E}">
        <p14:creationId xmlns:p14="http://schemas.microsoft.com/office/powerpoint/2010/main" val="5894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223" name="Freeform 6">
            <a:extLst>
              <a:ext uri="{FF2B5EF4-FFF2-40B4-BE49-F238E27FC236}">
                <a16:creationId xmlns:a16="http://schemas.microsoft.com/office/drawing/2014/main" id="{DAD47858-7A44-47E5-AC94-E528B41D1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xfrm>
            <a:off x="810002" y="639097"/>
            <a:ext cx="3211392" cy="3781101"/>
          </a:xfrm>
        </p:spPr>
        <p:txBody>
          <a:bodyPr vert="horz" lIns="91440" tIns="45720" rIns="91440" bIns="45720" rtlCol="0" anchor="b">
            <a:normAutofit/>
          </a:bodyPr>
          <a:lstStyle/>
          <a:p>
            <a:r>
              <a:rPr lang="en-US" sz="5400"/>
              <a:t>OpenID Connect (OIDC)</a:t>
            </a:r>
          </a:p>
        </p:txBody>
      </p:sp>
      <p:sp>
        <p:nvSpPr>
          <p:cNvPr id="9225" name="Rectangle 9224">
            <a:extLst>
              <a:ext uri="{FF2B5EF4-FFF2-40B4-BE49-F238E27FC236}">
                <a16:creationId xmlns:a16="http://schemas.microsoft.com/office/drawing/2014/main" id="{8463C51E-4C59-4602-8432-5BB95E378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7" name="Rounded Rectangle 14">
            <a:extLst>
              <a:ext uri="{FF2B5EF4-FFF2-40B4-BE49-F238E27FC236}">
                <a16:creationId xmlns:a16="http://schemas.microsoft.com/office/drawing/2014/main" id="{53BD741A-3F41-45C2-A7D1-440BB2354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A diagram of a computer&#10;&#10;Description automatically generated">
            <a:extLst>
              <a:ext uri="{FF2B5EF4-FFF2-40B4-BE49-F238E27FC236}">
                <a16:creationId xmlns:a16="http://schemas.microsoft.com/office/drawing/2014/main" id="{57C6611F-6FD8-3203-2805-C7739054AE1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612118" y="1699319"/>
            <a:ext cx="5630441" cy="3429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814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Agenda</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22287"/>
            <a:ext cx="7954627" cy="4361393"/>
          </a:xfrm>
          <a:effectLst/>
        </p:spPr>
        <p:txBody>
          <a:bodyPr>
            <a:noAutofit/>
          </a:bodyPr>
          <a:lstStyle/>
          <a:p>
            <a:pPr>
              <a:lnSpc>
                <a:spcPct val="90000"/>
              </a:lnSpc>
            </a:pPr>
            <a:r>
              <a:rPr lang="en-US" sz="2200" dirty="0"/>
              <a:t>Introduction and current state of API security</a:t>
            </a:r>
          </a:p>
          <a:p>
            <a:pPr>
              <a:lnSpc>
                <a:spcPct val="90000"/>
              </a:lnSpc>
            </a:pPr>
            <a:endParaRPr lang="en-US" sz="2200" dirty="0"/>
          </a:p>
          <a:p>
            <a:pPr>
              <a:lnSpc>
                <a:spcPct val="90000"/>
              </a:lnSpc>
            </a:pPr>
            <a:r>
              <a:rPr lang="en-US" sz="2200" dirty="0"/>
              <a:t>API authentication and authorization</a:t>
            </a:r>
          </a:p>
          <a:p>
            <a:pPr>
              <a:lnSpc>
                <a:spcPct val="90000"/>
              </a:lnSpc>
            </a:pPr>
            <a:endParaRPr lang="en-US" sz="2200" dirty="0"/>
          </a:p>
          <a:p>
            <a:pPr>
              <a:lnSpc>
                <a:spcPct val="90000"/>
              </a:lnSpc>
            </a:pPr>
            <a:r>
              <a:rPr lang="en-US" sz="2200" dirty="0"/>
              <a:t>Working with JWTs</a:t>
            </a:r>
          </a:p>
          <a:p>
            <a:pPr>
              <a:lnSpc>
                <a:spcPct val="90000"/>
              </a:lnSpc>
            </a:pPr>
            <a:endParaRPr lang="en-US" sz="2200" dirty="0"/>
          </a:p>
          <a:p>
            <a:pPr>
              <a:lnSpc>
                <a:spcPct val="90000"/>
              </a:lnSpc>
            </a:pPr>
            <a:r>
              <a:rPr lang="en-US" sz="2200" dirty="0"/>
              <a:t>OWASP top 10 API threats</a:t>
            </a:r>
          </a:p>
          <a:p>
            <a:pPr>
              <a:lnSpc>
                <a:spcPct val="90000"/>
              </a:lnSpc>
            </a:pPr>
            <a:endParaRPr lang="en-US" sz="2200" dirty="0"/>
          </a:p>
          <a:p>
            <a:pPr>
              <a:lnSpc>
                <a:spcPct val="90000"/>
              </a:lnSpc>
            </a:pPr>
            <a:r>
              <a:rPr lang="en-US" sz="2200" dirty="0"/>
              <a:t>API security testing</a:t>
            </a:r>
          </a:p>
        </p:txBody>
      </p:sp>
      <p:sp>
        <p:nvSpPr>
          <p:cNvPr id="2" name="Rectangle 1">
            <a:extLst>
              <a:ext uri="{FF2B5EF4-FFF2-40B4-BE49-F238E27FC236}">
                <a16:creationId xmlns:a16="http://schemas.microsoft.com/office/drawing/2014/main" id="{6AA63CF1-C30B-FAAB-C845-CB974ACF1CA1}"/>
              </a:ext>
            </a:extLst>
          </p:cNvPr>
          <p:cNvSpPr/>
          <p:nvPr/>
        </p:nvSpPr>
        <p:spPr>
          <a:xfrm>
            <a:off x="810000" y="4105271"/>
            <a:ext cx="3028353" cy="595423"/>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2840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xfrm>
            <a:off x="810000" y="486944"/>
            <a:ext cx="10571998" cy="970450"/>
          </a:xfrm>
        </p:spPr>
        <p:txBody>
          <a:bodyPr/>
          <a:lstStyle/>
          <a:p>
            <a:r>
              <a:rPr lang="en-US" dirty="0"/>
              <a:t>JSON Web Tokens (JWTs)</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38200" y="2508420"/>
            <a:ext cx="10515599" cy="3902391"/>
          </a:xfrm>
        </p:spPr>
        <p:txBody>
          <a:bodyPr anchor="ctr">
            <a:normAutofit/>
          </a:bodyPr>
          <a:lstStyle/>
          <a:p>
            <a:pPr marL="0" indent="0">
              <a:buNone/>
            </a:pPr>
            <a:r>
              <a:rPr lang="en-US" sz="2400" dirty="0"/>
              <a:t>JSON Web Tokens (JWT, pronounced ‘JOT’) are JSON documents that contain information about a user. We call the properties of a JWT claims. Two types:</a:t>
            </a:r>
          </a:p>
          <a:p>
            <a:pPr marL="0" indent="0">
              <a:buNone/>
            </a:pPr>
            <a:endParaRPr lang="en-US" sz="2400" dirty="0"/>
          </a:p>
          <a:p>
            <a:r>
              <a:rPr lang="en-US" sz="2400" dirty="0"/>
              <a:t>ID tokens</a:t>
            </a:r>
          </a:p>
          <a:p>
            <a:r>
              <a:rPr lang="en-US" sz="2400" dirty="0"/>
              <a:t>Access tokens</a:t>
            </a:r>
          </a:p>
          <a:p>
            <a:endParaRPr lang="en-US" sz="2400" dirty="0"/>
          </a:p>
          <a:p>
            <a:r>
              <a:rPr lang="en-US" sz="2400" dirty="0"/>
              <a:t>(Encrypted tokens – JSON Web Encryption – JWE)</a:t>
            </a:r>
          </a:p>
        </p:txBody>
      </p:sp>
    </p:spTree>
    <p:extLst>
      <p:ext uri="{BB962C8B-B14F-4D97-AF65-F5344CB8AC3E}">
        <p14:creationId xmlns:p14="http://schemas.microsoft.com/office/powerpoint/2010/main" val="3823513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4348-EA36-9F4B-ADCF-9CFF505012CF}"/>
              </a:ext>
            </a:extLst>
          </p:cNvPr>
          <p:cNvSpPr>
            <a:spLocks noGrp="1"/>
          </p:cNvSpPr>
          <p:nvPr>
            <p:ph type="title"/>
          </p:nvPr>
        </p:nvSpPr>
        <p:spPr/>
        <p:txBody>
          <a:bodyPr/>
          <a:lstStyle/>
          <a:p>
            <a:r>
              <a:rPr lang="en-US" dirty="0"/>
              <a:t>$ </a:t>
            </a:r>
            <a:r>
              <a:rPr lang="en-US" dirty="0" err="1"/>
              <a:t>whoami</a:t>
            </a:r>
            <a:endParaRPr lang="en-US" dirty="0"/>
          </a:p>
        </p:txBody>
      </p:sp>
      <p:pic>
        <p:nvPicPr>
          <p:cNvPr id="4" name="Picture 3">
            <a:extLst>
              <a:ext uri="{FF2B5EF4-FFF2-40B4-BE49-F238E27FC236}">
                <a16:creationId xmlns:a16="http://schemas.microsoft.com/office/drawing/2014/main" id="{DD4A14AF-FD3D-2C42-9C57-9834D4850E1F}"/>
              </a:ext>
            </a:extLst>
          </p:cNvPr>
          <p:cNvPicPr>
            <a:picLocks noChangeAspect="1"/>
          </p:cNvPicPr>
          <p:nvPr/>
        </p:nvPicPr>
        <p:blipFill>
          <a:blip r:embed="rId3"/>
          <a:srcRect/>
          <a:stretch/>
        </p:blipFill>
        <p:spPr>
          <a:xfrm>
            <a:off x="7384473" y="707648"/>
            <a:ext cx="3276600" cy="4109633"/>
          </a:xfrm>
          <a:prstGeom prst="rect">
            <a:avLst/>
          </a:prstGeom>
        </p:spPr>
      </p:pic>
      <p:sp>
        <p:nvSpPr>
          <p:cNvPr id="6" name="Content Placeholder 2">
            <a:extLst>
              <a:ext uri="{FF2B5EF4-FFF2-40B4-BE49-F238E27FC236}">
                <a16:creationId xmlns:a16="http://schemas.microsoft.com/office/drawing/2014/main" id="{C357D1A9-2627-584B-AC77-8B66AEAEF67C}"/>
              </a:ext>
            </a:extLst>
          </p:cNvPr>
          <p:cNvSpPr txBox="1">
            <a:spLocks/>
          </p:cNvSpPr>
          <p:nvPr/>
        </p:nvSpPr>
        <p:spPr>
          <a:xfrm>
            <a:off x="838200" y="1954634"/>
            <a:ext cx="5414818" cy="386732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 Jose</a:t>
            </a:r>
          </a:p>
          <a:p>
            <a:endParaRPr lang="en-US" dirty="0"/>
          </a:p>
          <a:p>
            <a:r>
              <a:rPr lang="en-US" dirty="0"/>
              <a:t>Consultant at </a:t>
            </a:r>
            <a:r>
              <a:rPr lang="en-US" dirty="0" err="1"/>
              <a:t>microapis.io</a:t>
            </a:r>
            <a:endParaRPr lang="en-US" dirty="0"/>
          </a:p>
          <a:p>
            <a:endParaRPr lang="en-US" dirty="0"/>
          </a:p>
          <a:p>
            <a:r>
              <a:rPr lang="en-US" dirty="0"/>
              <a:t>Courses: https://</a:t>
            </a:r>
            <a:r>
              <a:rPr lang="en-US" dirty="0" err="1"/>
              <a:t>learn.microapis.io</a:t>
            </a:r>
            <a:endParaRPr lang="en-US" dirty="0"/>
          </a:p>
          <a:p>
            <a:pPr marL="0" indent="0">
              <a:buNone/>
            </a:pPr>
            <a:endParaRPr lang="en-US" dirty="0"/>
          </a:p>
          <a:p>
            <a:pPr algn="just"/>
            <a:r>
              <a:rPr lang="en-US" dirty="0"/>
              <a:t>Author of </a:t>
            </a:r>
            <a:r>
              <a:rPr lang="en-US" i="1" dirty="0"/>
              <a:t>Microservice APIs</a:t>
            </a:r>
          </a:p>
          <a:p>
            <a:endParaRPr lang="en-US" dirty="0"/>
          </a:p>
          <a:p>
            <a:r>
              <a:rPr lang="en-US" dirty="0"/>
              <a:t>Creator of fencer</a:t>
            </a:r>
          </a:p>
          <a:p>
            <a:pPr marL="0" indent="0">
              <a:buNone/>
            </a:pPr>
            <a:endParaRPr lang="en-US" dirty="0"/>
          </a:p>
          <a:p>
            <a:endParaRPr lang="en-US" dirty="0"/>
          </a:p>
        </p:txBody>
      </p:sp>
    </p:spTree>
    <p:extLst>
      <p:ext uri="{BB962C8B-B14F-4D97-AF65-F5344CB8AC3E}">
        <p14:creationId xmlns:p14="http://schemas.microsoft.com/office/powerpoint/2010/main" val="1272298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199" name="Freeform 6">
            <a:extLst>
              <a:ext uri="{FF2B5EF4-FFF2-40B4-BE49-F238E27FC236}">
                <a16:creationId xmlns:a16="http://schemas.microsoft.com/office/drawing/2014/main" id="{DAD47858-7A44-47E5-AC94-E528B41D1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xfrm>
            <a:off x="810002" y="639097"/>
            <a:ext cx="3211392" cy="3781101"/>
          </a:xfrm>
        </p:spPr>
        <p:txBody>
          <a:bodyPr vert="horz" lIns="91440" tIns="45720" rIns="91440" bIns="45720" rtlCol="0" anchor="b">
            <a:normAutofit/>
          </a:bodyPr>
          <a:lstStyle/>
          <a:p>
            <a:r>
              <a:rPr lang="en-US" sz="5400"/>
              <a:t>Structure of a JWT</a:t>
            </a:r>
          </a:p>
        </p:txBody>
      </p:sp>
      <p:sp>
        <p:nvSpPr>
          <p:cNvPr id="8201" name="Rectangle 8200">
            <a:extLst>
              <a:ext uri="{FF2B5EF4-FFF2-40B4-BE49-F238E27FC236}">
                <a16:creationId xmlns:a16="http://schemas.microsoft.com/office/drawing/2014/main" id="{8463C51E-4C59-4602-8432-5BB95E378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Rounded Rectangle 14">
            <a:extLst>
              <a:ext uri="{FF2B5EF4-FFF2-40B4-BE49-F238E27FC236}">
                <a16:creationId xmlns:a16="http://schemas.microsoft.com/office/drawing/2014/main" id="{53BD741A-3F41-45C2-A7D1-440BB2354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 diagram of a computer&#10;&#10;Description automatically generated with medium confidence">
            <a:extLst>
              <a:ext uri="{FF2B5EF4-FFF2-40B4-BE49-F238E27FC236}">
                <a16:creationId xmlns:a16="http://schemas.microsoft.com/office/drawing/2014/main" id="{A5F19DC7-32EF-0EB3-0586-70E266BD3B8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612118" y="1682786"/>
            <a:ext cx="5630441" cy="3462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2675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xfrm>
            <a:off x="810000" y="486944"/>
            <a:ext cx="10571998" cy="970450"/>
          </a:xfrm>
        </p:spPr>
        <p:txBody>
          <a:bodyPr/>
          <a:lstStyle/>
          <a:p>
            <a:r>
              <a:rPr lang="en-US" dirty="0"/>
              <a:t>JWT claims – registered claims</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38200" y="2508420"/>
            <a:ext cx="10515599" cy="3902391"/>
          </a:xfrm>
        </p:spPr>
        <p:txBody>
          <a:bodyPr anchor="ctr">
            <a:normAutofit/>
          </a:bodyPr>
          <a:lstStyle/>
          <a:p>
            <a:r>
              <a:rPr lang="en-US" sz="2400" dirty="0" err="1"/>
              <a:t>iss</a:t>
            </a:r>
            <a:r>
              <a:rPr lang="en-US" sz="2400" dirty="0"/>
              <a:t> (issuer)</a:t>
            </a:r>
          </a:p>
          <a:p>
            <a:r>
              <a:rPr lang="en-US" sz="2400" dirty="0"/>
              <a:t>sub (subject)</a:t>
            </a:r>
          </a:p>
          <a:p>
            <a:r>
              <a:rPr lang="en-US" sz="2400" dirty="0" err="1"/>
              <a:t>aud</a:t>
            </a:r>
            <a:r>
              <a:rPr lang="en-US" sz="2400" dirty="0"/>
              <a:t> (audience)</a:t>
            </a:r>
          </a:p>
          <a:p>
            <a:r>
              <a:rPr lang="en-US" sz="2400" dirty="0"/>
              <a:t>exp (expiration date)</a:t>
            </a:r>
          </a:p>
          <a:p>
            <a:r>
              <a:rPr lang="en-US" sz="2400" dirty="0" err="1"/>
              <a:t>nbf</a:t>
            </a:r>
            <a:r>
              <a:rPr lang="en-US" sz="2400" dirty="0"/>
              <a:t> (not before time)</a:t>
            </a:r>
          </a:p>
          <a:p>
            <a:r>
              <a:rPr lang="en-US" sz="2400" dirty="0" err="1"/>
              <a:t>iat</a:t>
            </a:r>
            <a:r>
              <a:rPr lang="en-US" sz="2400" dirty="0"/>
              <a:t> (issued at time)</a:t>
            </a:r>
          </a:p>
          <a:p>
            <a:r>
              <a:rPr lang="en-US" sz="2400" dirty="0" err="1"/>
              <a:t>jti</a:t>
            </a:r>
            <a:r>
              <a:rPr lang="en-US" sz="2400" dirty="0"/>
              <a:t> (JWT ID)</a:t>
            </a:r>
          </a:p>
        </p:txBody>
      </p:sp>
    </p:spTree>
    <p:extLst>
      <p:ext uri="{BB962C8B-B14F-4D97-AF65-F5344CB8AC3E}">
        <p14:creationId xmlns:p14="http://schemas.microsoft.com/office/powerpoint/2010/main" val="3584712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xfrm>
            <a:off x="810000" y="486944"/>
            <a:ext cx="10571998" cy="970450"/>
          </a:xfrm>
        </p:spPr>
        <p:txBody>
          <a:bodyPr/>
          <a:lstStyle/>
          <a:p>
            <a:r>
              <a:rPr lang="en-US" dirty="0"/>
              <a:t>Exercise – issuing JWTs [with HS256]</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38200" y="2508420"/>
            <a:ext cx="10515599" cy="3902391"/>
          </a:xfrm>
        </p:spPr>
        <p:txBody>
          <a:bodyPr anchor="ctr">
            <a:normAutofit/>
          </a:bodyPr>
          <a:lstStyle/>
          <a:p>
            <a:r>
              <a:rPr lang="en-US" sz="2400" dirty="0"/>
              <a:t>Issue a token with python-</a:t>
            </a:r>
            <a:r>
              <a:rPr lang="en-US" sz="2400" dirty="0" err="1"/>
              <a:t>jose</a:t>
            </a:r>
            <a:endParaRPr lang="en-US" sz="2400" dirty="0"/>
          </a:p>
        </p:txBody>
      </p:sp>
    </p:spTree>
    <p:extLst>
      <p:ext uri="{BB962C8B-B14F-4D97-AF65-F5344CB8AC3E}">
        <p14:creationId xmlns:p14="http://schemas.microsoft.com/office/powerpoint/2010/main" val="2489228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xfrm>
            <a:off x="810000" y="486944"/>
            <a:ext cx="10571998" cy="970450"/>
          </a:xfrm>
        </p:spPr>
        <p:txBody>
          <a:bodyPr/>
          <a:lstStyle/>
          <a:p>
            <a:r>
              <a:rPr lang="en-US" dirty="0"/>
              <a:t>Exercise – validating JWTs</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38200" y="2508420"/>
            <a:ext cx="10515599" cy="3902391"/>
          </a:xfrm>
        </p:spPr>
        <p:txBody>
          <a:bodyPr anchor="ctr">
            <a:normAutofit/>
          </a:bodyPr>
          <a:lstStyle/>
          <a:p>
            <a:r>
              <a:rPr lang="en-US" sz="2400" dirty="0"/>
              <a:t>Validate the previously issued token with python-</a:t>
            </a:r>
            <a:r>
              <a:rPr lang="en-US" sz="2400" dirty="0" err="1"/>
              <a:t>jose</a:t>
            </a:r>
            <a:endParaRPr lang="en-US" sz="2400" dirty="0"/>
          </a:p>
        </p:txBody>
      </p:sp>
    </p:spTree>
    <p:extLst>
      <p:ext uri="{BB962C8B-B14F-4D97-AF65-F5344CB8AC3E}">
        <p14:creationId xmlns:p14="http://schemas.microsoft.com/office/powerpoint/2010/main" val="2180235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xfrm>
            <a:off x="810000" y="486944"/>
            <a:ext cx="10571998" cy="970450"/>
          </a:xfrm>
        </p:spPr>
        <p:txBody>
          <a:bodyPr/>
          <a:lstStyle/>
          <a:p>
            <a:r>
              <a:rPr lang="en-US" dirty="0"/>
              <a:t>Exercise – validating JWTs from Auth0</a:t>
            </a:r>
          </a:p>
        </p:txBody>
      </p:sp>
      <p:pic>
        <p:nvPicPr>
          <p:cNvPr id="2" name="Picture 1">
            <a:extLst>
              <a:ext uri="{FF2B5EF4-FFF2-40B4-BE49-F238E27FC236}">
                <a16:creationId xmlns:a16="http://schemas.microsoft.com/office/drawing/2014/main" id="{E4B44B5E-923E-F77A-8D58-51A8246D24F6}"/>
              </a:ext>
            </a:extLst>
          </p:cNvPr>
          <p:cNvPicPr>
            <a:picLocks noChangeAspect="1"/>
          </p:cNvPicPr>
          <p:nvPr/>
        </p:nvPicPr>
        <p:blipFill rotWithShape="1">
          <a:blip r:embed="rId3"/>
          <a:srcRect l="7231" t="13043" r="31249" b="13950"/>
          <a:stretch/>
        </p:blipFill>
        <p:spPr>
          <a:xfrm>
            <a:off x="2325135" y="1866900"/>
            <a:ext cx="7541729" cy="4837524"/>
          </a:xfrm>
          <a:prstGeom prst="rect">
            <a:avLst/>
          </a:prstGeom>
        </p:spPr>
      </p:pic>
    </p:spTree>
    <p:extLst>
      <p:ext uri="{BB962C8B-B14F-4D97-AF65-F5344CB8AC3E}">
        <p14:creationId xmlns:p14="http://schemas.microsoft.com/office/powerpoint/2010/main" val="1108265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Agenda</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22287"/>
            <a:ext cx="7954627" cy="4361393"/>
          </a:xfrm>
          <a:effectLst/>
        </p:spPr>
        <p:txBody>
          <a:bodyPr>
            <a:noAutofit/>
          </a:bodyPr>
          <a:lstStyle/>
          <a:p>
            <a:pPr>
              <a:lnSpc>
                <a:spcPct val="90000"/>
              </a:lnSpc>
            </a:pPr>
            <a:r>
              <a:rPr lang="en-US" sz="2200" dirty="0"/>
              <a:t>Introduction and current state of API security</a:t>
            </a:r>
          </a:p>
          <a:p>
            <a:pPr>
              <a:lnSpc>
                <a:spcPct val="90000"/>
              </a:lnSpc>
            </a:pPr>
            <a:endParaRPr lang="en-US" sz="2200" dirty="0"/>
          </a:p>
          <a:p>
            <a:pPr>
              <a:lnSpc>
                <a:spcPct val="90000"/>
              </a:lnSpc>
            </a:pPr>
            <a:r>
              <a:rPr lang="en-US" sz="2200" dirty="0"/>
              <a:t>API authentication and authorization</a:t>
            </a:r>
          </a:p>
          <a:p>
            <a:pPr>
              <a:lnSpc>
                <a:spcPct val="90000"/>
              </a:lnSpc>
            </a:pPr>
            <a:endParaRPr lang="en-US" sz="2200" dirty="0"/>
          </a:p>
          <a:p>
            <a:pPr>
              <a:lnSpc>
                <a:spcPct val="90000"/>
              </a:lnSpc>
            </a:pPr>
            <a:r>
              <a:rPr lang="en-US" sz="2200" dirty="0"/>
              <a:t>Working with JWTs</a:t>
            </a:r>
          </a:p>
          <a:p>
            <a:pPr>
              <a:lnSpc>
                <a:spcPct val="90000"/>
              </a:lnSpc>
            </a:pPr>
            <a:endParaRPr lang="en-US" sz="2200" dirty="0"/>
          </a:p>
          <a:p>
            <a:pPr>
              <a:lnSpc>
                <a:spcPct val="90000"/>
              </a:lnSpc>
            </a:pPr>
            <a:r>
              <a:rPr lang="en-US" sz="2200" dirty="0"/>
              <a:t>OWASP top 10 API threats</a:t>
            </a:r>
          </a:p>
          <a:p>
            <a:pPr>
              <a:lnSpc>
                <a:spcPct val="90000"/>
              </a:lnSpc>
            </a:pPr>
            <a:endParaRPr lang="en-US" sz="2200" dirty="0"/>
          </a:p>
          <a:p>
            <a:pPr>
              <a:lnSpc>
                <a:spcPct val="90000"/>
              </a:lnSpc>
            </a:pPr>
            <a:r>
              <a:rPr lang="en-US" sz="2200" dirty="0"/>
              <a:t>API security testing</a:t>
            </a:r>
          </a:p>
        </p:txBody>
      </p:sp>
      <p:sp>
        <p:nvSpPr>
          <p:cNvPr id="2" name="Rectangle 1">
            <a:extLst>
              <a:ext uri="{FF2B5EF4-FFF2-40B4-BE49-F238E27FC236}">
                <a16:creationId xmlns:a16="http://schemas.microsoft.com/office/drawing/2014/main" id="{6AA63CF1-C30B-FAAB-C845-CB974ACF1CA1}"/>
              </a:ext>
            </a:extLst>
          </p:cNvPr>
          <p:cNvSpPr/>
          <p:nvPr/>
        </p:nvSpPr>
        <p:spPr>
          <a:xfrm>
            <a:off x="703674" y="4997302"/>
            <a:ext cx="4144773" cy="595423"/>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4408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The OWASP top 10 [2023]</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9277788" cy="4388063"/>
          </a:xfrm>
          <a:effectLst/>
        </p:spPr>
        <p:txBody>
          <a:bodyPr>
            <a:normAutofit fontScale="92500" lnSpcReduction="20000"/>
          </a:bodyPr>
          <a:lstStyle/>
          <a:p>
            <a:r>
              <a:rPr lang="en-US" sz="2400" dirty="0"/>
              <a:t>API1:2023 - Broken Object Level Authorization</a:t>
            </a:r>
          </a:p>
          <a:p>
            <a:r>
              <a:rPr lang="en-US" sz="2400" dirty="0"/>
              <a:t>API2:2023 - Broken Authentication</a:t>
            </a:r>
          </a:p>
          <a:p>
            <a:r>
              <a:rPr lang="en-US" sz="2400" dirty="0"/>
              <a:t>API3:2023 - Broken Object Property Level Authorization</a:t>
            </a:r>
          </a:p>
          <a:p>
            <a:r>
              <a:rPr lang="en-US" sz="2400" dirty="0"/>
              <a:t>API4:2023 – Unrestricted Resource Consumption</a:t>
            </a:r>
          </a:p>
          <a:p>
            <a:r>
              <a:rPr lang="en-US" sz="2400" dirty="0"/>
              <a:t>API5:2023 – Broken Function Level Authorization</a:t>
            </a:r>
          </a:p>
          <a:p>
            <a:r>
              <a:rPr lang="en-US" sz="2400" dirty="0"/>
              <a:t>API6:2023 – Unrestricted Access to Sensitive Business Flows</a:t>
            </a:r>
          </a:p>
          <a:p>
            <a:r>
              <a:rPr lang="en-US" sz="2400" dirty="0"/>
              <a:t>API7:2023 – Server-Side Request Forgery</a:t>
            </a:r>
          </a:p>
          <a:p>
            <a:r>
              <a:rPr lang="en-US" sz="2400" dirty="0"/>
              <a:t>API8:2023 – Security Misconfiguration</a:t>
            </a:r>
          </a:p>
          <a:p>
            <a:r>
              <a:rPr lang="en-US" sz="2400" dirty="0"/>
              <a:t>API9:2023 – Improper Inventory Management</a:t>
            </a:r>
          </a:p>
          <a:p>
            <a:r>
              <a:rPr lang="en-US" sz="2400" dirty="0"/>
              <a:t>API10:2023 – Unsafe Consumption of APIs</a:t>
            </a:r>
          </a:p>
        </p:txBody>
      </p:sp>
    </p:spTree>
    <p:extLst>
      <p:ext uri="{BB962C8B-B14F-4D97-AF65-F5344CB8AC3E}">
        <p14:creationId xmlns:p14="http://schemas.microsoft.com/office/powerpoint/2010/main" val="1070263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Broken Authentication</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400" dirty="0"/>
              <a:t>Broken authentication happens when threat actors bypass our authentication system.</a:t>
            </a:r>
          </a:p>
          <a:p>
            <a:endParaRPr lang="en-US" sz="2400" dirty="0"/>
          </a:p>
          <a:p>
            <a:r>
              <a:rPr lang="en-US" sz="2400" dirty="0"/>
              <a:t>Flaws in the implementation of OAuth flows.</a:t>
            </a:r>
          </a:p>
          <a:p>
            <a:r>
              <a:rPr lang="en-US" sz="2400" dirty="0"/>
              <a:t>Flawed token validation.</a:t>
            </a:r>
          </a:p>
          <a:p>
            <a:r>
              <a:rPr lang="en-US" sz="2400" dirty="0"/>
              <a:t>Credential stuffing.</a:t>
            </a:r>
          </a:p>
        </p:txBody>
      </p:sp>
    </p:spTree>
    <p:extLst>
      <p:ext uri="{BB962C8B-B14F-4D97-AF65-F5344CB8AC3E}">
        <p14:creationId xmlns:p14="http://schemas.microsoft.com/office/powerpoint/2010/main" val="26275417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6217ED-4473-654F-E349-AD5A52F12251}"/>
              </a:ext>
            </a:extLst>
          </p:cNvPr>
          <p:cNvPicPr>
            <a:picLocks noChangeAspect="1"/>
          </p:cNvPicPr>
          <p:nvPr/>
        </p:nvPicPr>
        <p:blipFill>
          <a:blip r:embed="rId3"/>
          <a:stretch>
            <a:fillRect/>
          </a:stretch>
        </p:blipFill>
        <p:spPr>
          <a:xfrm>
            <a:off x="2251213" y="859795"/>
            <a:ext cx="7689574" cy="5849118"/>
          </a:xfrm>
          <a:prstGeom prst="rect">
            <a:avLst/>
          </a:prstGeom>
        </p:spPr>
      </p:pic>
      <p:sp>
        <p:nvSpPr>
          <p:cNvPr id="3" name="TextBox 2">
            <a:extLst>
              <a:ext uri="{FF2B5EF4-FFF2-40B4-BE49-F238E27FC236}">
                <a16:creationId xmlns:a16="http://schemas.microsoft.com/office/drawing/2014/main" id="{B4273B43-AF87-A0E4-4E63-2DD9553B484F}"/>
              </a:ext>
            </a:extLst>
          </p:cNvPr>
          <p:cNvSpPr txBox="1"/>
          <p:nvPr/>
        </p:nvSpPr>
        <p:spPr>
          <a:xfrm>
            <a:off x="0" y="0"/>
            <a:ext cx="12192000" cy="769441"/>
          </a:xfrm>
          <a:prstGeom prst="rect">
            <a:avLst/>
          </a:prstGeom>
          <a:noFill/>
        </p:spPr>
        <p:txBody>
          <a:bodyPr wrap="square" rtlCol="0">
            <a:spAutoFit/>
          </a:bodyPr>
          <a:lstStyle/>
          <a:p>
            <a:pPr algn="ctr"/>
            <a:r>
              <a:rPr lang="en-US" sz="4400" b="1" dirty="0">
                <a:solidFill>
                  <a:srgbClr val="FF0000"/>
                </a:solidFill>
              </a:rPr>
              <a:t>Broken Authentication</a:t>
            </a:r>
          </a:p>
        </p:txBody>
      </p:sp>
    </p:spTree>
    <p:extLst>
      <p:ext uri="{BB962C8B-B14F-4D97-AF65-F5344CB8AC3E}">
        <p14:creationId xmlns:p14="http://schemas.microsoft.com/office/powerpoint/2010/main" val="2901439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Broken Authentication – examples </a:t>
            </a:r>
          </a:p>
        </p:txBody>
      </p:sp>
      <p:pic>
        <p:nvPicPr>
          <p:cNvPr id="5" name="Picture 4">
            <a:extLst>
              <a:ext uri="{FF2B5EF4-FFF2-40B4-BE49-F238E27FC236}">
                <a16:creationId xmlns:a16="http://schemas.microsoft.com/office/drawing/2014/main" id="{A80ABEFE-695D-F08C-C329-A37B04FA1BD4}"/>
              </a:ext>
            </a:extLst>
          </p:cNvPr>
          <p:cNvPicPr>
            <a:picLocks noChangeAspect="1"/>
          </p:cNvPicPr>
          <p:nvPr/>
        </p:nvPicPr>
        <p:blipFill>
          <a:blip r:embed="rId3"/>
          <a:stretch>
            <a:fillRect/>
          </a:stretch>
        </p:blipFill>
        <p:spPr>
          <a:xfrm>
            <a:off x="0" y="3285535"/>
            <a:ext cx="6657975" cy="2267848"/>
          </a:xfrm>
          <a:prstGeom prst="rect">
            <a:avLst/>
          </a:prstGeom>
        </p:spPr>
      </p:pic>
      <p:pic>
        <p:nvPicPr>
          <p:cNvPr id="6" name="Picture 5">
            <a:extLst>
              <a:ext uri="{FF2B5EF4-FFF2-40B4-BE49-F238E27FC236}">
                <a16:creationId xmlns:a16="http://schemas.microsoft.com/office/drawing/2014/main" id="{645897E2-7F6A-C60B-B404-582773FA3389}"/>
              </a:ext>
            </a:extLst>
          </p:cNvPr>
          <p:cNvPicPr>
            <a:picLocks noChangeAspect="1"/>
          </p:cNvPicPr>
          <p:nvPr/>
        </p:nvPicPr>
        <p:blipFill>
          <a:blip r:embed="rId4"/>
          <a:stretch>
            <a:fillRect/>
          </a:stretch>
        </p:blipFill>
        <p:spPr>
          <a:xfrm>
            <a:off x="0" y="5553383"/>
            <a:ext cx="7772400" cy="1282658"/>
          </a:xfrm>
          <a:prstGeom prst="rect">
            <a:avLst/>
          </a:prstGeom>
        </p:spPr>
      </p:pic>
      <p:pic>
        <p:nvPicPr>
          <p:cNvPr id="7" name="Picture 6">
            <a:extLst>
              <a:ext uri="{FF2B5EF4-FFF2-40B4-BE49-F238E27FC236}">
                <a16:creationId xmlns:a16="http://schemas.microsoft.com/office/drawing/2014/main" id="{D8787AA6-4DA6-1430-B2C6-878F8967D290}"/>
              </a:ext>
            </a:extLst>
          </p:cNvPr>
          <p:cNvPicPr>
            <a:picLocks noChangeAspect="1"/>
          </p:cNvPicPr>
          <p:nvPr/>
        </p:nvPicPr>
        <p:blipFill rotWithShape="1">
          <a:blip r:embed="rId5"/>
          <a:srcRect l="1755" b="19283"/>
          <a:stretch/>
        </p:blipFill>
        <p:spPr>
          <a:xfrm>
            <a:off x="6858000" y="1571317"/>
            <a:ext cx="5334000" cy="2714933"/>
          </a:xfrm>
          <a:prstGeom prst="rect">
            <a:avLst/>
          </a:prstGeom>
        </p:spPr>
      </p:pic>
      <p:pic>
        <p:nvPicPr>
          <p:cNvPr id="8" name="Picture 7">
            <a:extLst>
              <a:ext uri="{FF2B5EF4-FFF2-40B4-BE49-F238E27FC236}">
                <a16:creationId xmlns:a16="http://schemas.microsoft.com/office/drawing/2014/main" id="{0482B586-71A4-EB67-F339-DB6DD1C373ED}"/>
              </a:ext>
            </a:extLst>
          </p:cNvPr>
          <p:cNvPicPr>
            <a:picLocks noChangeAspect="1"/>
          </p:cNvPicPr>
          <p:nvPr/>
        </p:nvPicPr>
        <p:blipFill>
          <a:blip r:embed="rId6"/>
          <a:stretch>
            <a:fillRect/>
          </a:stretch>
        </p:blipFill>
        <p:spPr>
          <a:xfrm>
            <a:off x="6096000" y="4286250"/>
            <a:ext cx="6096000" cy="1256427"/>
          </a:xfrm>
          <a:prstGeom prst="rect">
            <a:avLst/>
          </a:prstGeom>
        </p:spPr>
      </p:pic>
    </p:spTree>
    <p:extLst>
      <p:ext uri="{BB962C8B-B14F-4D97-AF65-F5344CB8AC3E}">
        <p14:creationId xmlns:p14="http://schemas.microsoft.com/office/powerpoint/2010/main" val="3879393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7B4D9A-44F9-C17E-7792-7ABC7083F6EA}"/>
              </a:ext>
            </a:extLst>
          </p:cNvPr>
          <p:cNvSpPr>
            <a:spLocks noGrp="1"/>
          </p:cNvSpPr>
          <p:nvPr>
            <p:ph type="title"/>
          </p:nvPr>
        </p:nvSpPr>
        <p:spPr/>
        <p:txBody>
          <a:bodyPr/>
          <a:lstStyle/>
          <a:p>
            <a:r>
              <a:rPr lang="en-US" dirty="0"/>
              <a:t>New book! Secure APIs</a:t>
            </a:r>
          </a:p>
        </p:txBody>
      </p:sp>
      <p:pic>
        <p:nvPicPr>
          <p:cNvPr id="7" name="Picture 6">
            <a:extLst>
              <a:ext uri="{FF2B5EF4-FFF2-40B4-BE49-F238E27FC236}">
                <a16:creationId xmlns:a16="http://schemas.microsoft.com/office/drawing/2014/main" id="{E13F237D-F2F5-DDB2-12A6-DF0466B50341}"/>
              </a:ext>
            </a:extLst>
          </p:cNvPr>
          <p:cNvPicPr>
            <a:picLocks noChangeAspect="1"/>
          </p:cNvPicPr>
          <p:nvPr/>
        </p:nvPicPr>
        <p:blipFill>
          <a:blip r:embed="rId3"/>
          <a:stretch>
            <a:fillRect/>
          </a:stretch>
        </p:blipFill>
        <p:spPr>
          <a:xfrm>
            <a:off x="2124075" y="1819275"/>
            <a:ext cx="2419350" cy="2419350"/>
          </a:xfrm>
          <a:prstGeom prst="rect">
            <a:avLst/>
          </a:prstGeom>
        </p:spPr>
      </p:pic>
      <p:sp>
        <p:nvSpPr>
          <p:cNvPr id="9" name="TextBox 8">
            <a:extLst>
              <a:ext uri="{FF2B5EF4-FFF2-40B4-BE49-F238E27FC236}">
                <a16:creationId xmlns:a16="http://schemas.microsoft.com/office/drawing/2014/main" id="{7F6EC5C0-B585-304B-4559-136208460B04}"/>
              </a:ext>
            </a:extLst>
          </p:cNvPr>
          <p:cNvSpPr txBox="1"/>
          <p:nvPr/>
        </p:nvSpPr>
        <p:spPr>
          <a:xfrm>
            <a:off x="2057400" y="4557236"/>
            <a:ext cx="6096000" cy="369332"/>
          </a:xfrm>
          <a:prstGeom prst="rect">
            <a:avLst/>
          </a:prstGeom>
          <a:noFill/>
        </p:spPr>
        <p:txBody>
          <a:bodyPr wrap="square">
            <a:spAutoFit/>
          </a:bodyPr>
          <a:lstStyle/>
          <a:p>
            <a:r>
              <a:rPr lang="en-GB" b="1" dirty="0">
                <a:solidFill>
                  <a:srgbClr val="990000"/>
                </a:solidFill>
                <a:highlight>
                  <a:srgbClr val="FFFFFF"/>
                </a:highlight>
                <a:latin typeface="verdana" panose="020B0604030504040204" pitchFamily="34" charset="0"/>
              </a:rPr>
              <a:t>50% discount code: </a:t>
            </a:r>
            <a:r>
              <a:rPr lang="en-GB" b="1" i="0" dirty="0">
                <a:solidFill>
                  <a:srgbClr val="990000"/>
                </a:solidFill>
                <a:effectLst/>
                <a:highlight>
                  <a:srgbClr val="FFFFFF"/>
                </a:highlight>
                <a:latin typeface="verdana" panose="020B0604030504040204" pitchFamily="34" charset="0"/>
              </a:rPr>
              <a:t>pyconus50</a:t>
            </a:r>
            <a:endParaRPr lang="en-US" dirty="0"/>
          </a:p>
        </p:txBody>
      </p:sp>
      <p:sp>
        <p:nvSpPr>
          <p:cNvPr id="11" name="TextBox 10">
            <a:extLst>
              <a:ext uri="{FF2B5EF4-FFF2-40B4-BE49-F238E27FC236}">
                <a16:creationId xmlns:a16="http://schemas.microsoft.com/office/drawing/2014/main" id="{11B18299-25A5-FDE4-3E56-4711ED0FB66B}"/>
              </a:ext>
            </a:extLst>
          </p:cNvPr>
          <p:cNvSpPr txBox="1"/>
          <p:nvPr/>
        </p:nvSpPr>
        <p:spPr>
          <a:xfrm>
            <a:off x="2124075" y="4926568"/>
            <a:ext cx="6096000" cy="369332"/>
          </a:xfrm>
          <a:prstGeom prst="rect">
            <a:avLst/>
          </a:prstGeom>
          <a:noFill/>
        </p:spPr>
        <p:txBody>
          <a:bodyPr wrap="square">
            <a:spAutoFit/>
          </a:bodyPr>
          <a:lstStyle/>
          <a:p>
            <a:r>
              <a:rPr lang="en-GB" b="1" i="0" dirty="0">
                <a:solidFill>
                  <a:srgbClr val="000000"/>
                </a:solidFill>
                <a:effectLst/>
                <a:highlight>
                  <a:srgbClr val="FFFFFF"/>
                </a:highlight>
                <a:latin typeface="arial" panose="020B0604020202020204" pitchFamily="34" charset="0"/>
              </a:rPr>
              <a:t>Valid until May 31, 2024</a:t>
            </a:r>
            <a:endParaRPr lang="en-US" dirty="0"/>
          </a:p>
        </p:txBody>
      </p:sp>
      <p:pic>
        <p:nvPicPr>
          <p:cNvPr id="12" name="Picture 11">
            <a:extLst>
              <a:ext uri="{FF2B5EF4-FFF2-40B4-BE49-F238E27FC236}">
                <a16:creationId xmlns:a16="http://schemas.microsoft.com/office/drawing/2014/main" id="{8FD4F9B4-4BC1-9946-713A-32A9F9F34643}"/>
              </a:ext>
            </a:extLst>
          </p:cNvPr>
          <p:cNvPicPr>
            <a:picLocks noChangeAspect="1"/>
          </p:cNvPicPr>
          <p:nvPr/>
        </p:nvPicPr>
        <p:blipFill>
          <a:blip r:embed="rId4"/>
          <a:stretch>
            <a:fillRect/>
          </a:stretch>
        </p:blipFill>
        <p:spPr>
          <a:xfrm>
            <a:off x="6934200" y="762000"/>
            <a:ext cx="3615352" cy="4533900"/>
          </a:xfrm>
          <a:prstGeom prst="rect">
            <a:avLst/>
          </a:prstGeom>
        </p:spPr>
      </p:pic>
    </p:spTree>
    <p:extLst>
      <p:ext uri="{BB962C8B-B14F-4D97-AF65-F5344CB8AC3E}">
        <p14:creationId xmlns:p14="http://schemas.microsoft.com/office/powerpoint/2010/main" val="20212632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Broken Authentication – how to mitigate</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400" dirty="0"/>
              <a:t>Don’t allow unsigned tokens. You know the signature algo – enforce it</a:t>
            </a:r>
          </a:p>
          <a:p>
            <a:endParaRPr lang="en-US" sz="2400" dirty="0"/>
          </a:p>
          <a:p>
            <a:r>
              <a:rPr lang="en-US" sz="2400" dirty="0"/>
              <a:t>Validate all claims</a:t>
            </a:r>
          </a:p>
          <a:p>
            <a:endParaRPr lang="en-US" sz="2400" dirty="0"/>
          </a:p>
          <a:p>
            <a:r>
              <a:rPr lang="en-US" sz="2400" dirty="0"/>
              <a:t>Don’t roll out your own auth</a:t>
            </a:r>
          </a:p>
        </p:txBody>
      </p:sp>
    </p:spTree>
    <p:extLst>
      <p:ext uri="{BB962C8B-B14F-4D97-AF65-F5344CB8AC3E}">
        <p14:creationId xmlns:p14="http://schemas.microsoft.com/office/powerpoint/2010/main" val="784043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xfrm>
            <a:off x="810000" y="486944"/>
            <a:ext cx="10571998" cy="970450"/>
          </a:xfrm>
        </p:spPr>
        <p:txBody>
          <a:bodyPr/>
          <a:lstStyle/>
          <a:p>
            <a:r>
              <a:rPr lang="en-US" dirty="0"/>
              <a:t>Exercise – add an auth middleware</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38200" y="2508420"/>
            <a:ext cx="10515599" cy="3902391"/>
          </a:xfrm>
        </p:spPr>
        <p:txBody>
          <a:bodyPr anchor="ctr">
            <a:normAutofit/>
          </a:bodyPr>
          <a:lstStyle/>
          <a:p>
            <a:r>
              <a:rPr lang="en-US" sz="2400" dirty="0"/>
              <a:t>The orders API doesn’t enforce authentication on any of its endpoints. Using </a:t>
            </a:r>
            <a:r>
              <a:rPr lang="en-US" sz="2400" dirty="0" err="1"/>
              <a:t>FastAPI’s</a:t>
            </a:r>
            <a:r>
              <a:rPr lang="en-US" sz="2400" dirty="0"/>
              <a:t> dependency injection, require valid tokens across all endpoints.</a:t>
            </a:r>
          </a:p>
        </p:txBody>
      </p:sp>
    </p:spTree>
    <p:extLst>
      <p:ext uri="{BB962C8B-B14F-4D97-AF65-F5344CB8AC3E}">
        <p14:creationId xmlns:p14="http://schemas.microsoft.com/office/powerpoint/2010/main" val="3287763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732012F0-A79F-4166-AAFD-796C07F49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86"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solidFill>
            <a:srgbClr val="FFFFFF"/>
          </a:solid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23462CF1-44A0-7110-44CB-0F68277DE96D}"/>
              </a:ext>
            </a:extLst>
          </p:cNvPr>
          <p:cNvPicPr>
            <a:picLocks noChangeAspect="1"/>
          </p:cNvPicPr>
          <p:nvPr/>
        </p:nvPicPr>
        <p:blipFill rotWithShape="1">
          <a:blip r:embed="rId3"/>
          <a:srcRect l="7108" t="9952" r="13480" b="10655"/>
          <a:stretch/>
        </p:blipFill>
        <p:spPr>
          <a:xfrm>
            <a:off x="1965888" y="66675"/>
            <a:ext cx="8281995" cy="5775307"/>
          </a:xfrm>
          <a:prstGeom prst="rect">
            <a:avLst/>
          </a:prstGeom>
        </p:spPr>
      </p:pic>
    </p:spTree>
    <p:extLst>
      <p:ext uri="{BB962C8B-B14F-4D97-AF65-F5344CB8AC3E}">
        <p14:creationId xmlns:p14="http://schemas.microsoft.com/office/powerpoint/2010/main" val="3115003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Broken Object Level Authorization</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400" dirty="0"/>
              <a:t>Most APIs have a concept of resource and resource ownership (individual and collective).</a:t>
            </a:r>
          </a:p>
          <a:p>
            <a:r>
              <a:rPr lang="en-US" sz="2400" dirty="0"/>
              <a:t>For example, user A publishes a post and only they can edit or delete it.</a:t>
            </a:r>
          </a:p>
          <a:p>
            <a:r>
              <a:rPr lang="en-US" sz="2400" dirty="0"/>
              <a:t>Broken Object Level Authorization happens when user B can edit or delete user A’s posts.</a:t>
            </a:r>
          </a:p>
        </p:txBody>
      </p:sp>
    </p:spTree>
    <p:extLst>
      <p:ext uri="{BB962C8B-B14F-4D97-AF65-F5344CB8AC3E}">
        <p14:creationId xmlns:p14="http://schemas.microsoft.com/office/powerpoint/2010/main" val="3384128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52E8E1-FD4B-742D-8B8F-1F65C393BBAA}"/>
              </a:ext>
            </a:extLst>
          </p:cNvPr>
          <p:cNvPicPr>
            <a:picLocks noChangeAspect="1"/>
          </p:cNvPicPr>
          <p:nvPr/>
        </p:nvPicPr>
        <p:blipFill>
          <a:blip r:embed="rId3"/>
          <a:stretch>
            <a:fillRect/>
          </a:stretch>
        </p:blipFill>
        <p:spPr>
          <a:xfrm>
            <a:off x="534136" y="1033669"/>
            <a:ext cx="11123727" cy="5653041"/>
          </a:xfrm>
          <a:prstGeom prst="rect">
            <a:avLst/>
          </a:prstGeom>
        </p:spPr>
      </p:pic>
      <p:sp>
        <p:nvSpPr>
          <p:cNvPr id="3" name="TextBox 2">
            <a:extLst>
              <a:ext uri="{FF2B5EF4-FFF2-40B4-BE49-F238E27FC236}">
                <a16:creationId xmlns:a16="http://schemas.microsoft.com/office/drawing/2014/main" id="{A05A74FE-F7B2-A9B2-BB71-D4A348673887}"/>
              </a:ext>
            </a:extLst>
          </p:cNvPr>
          <p:cNvSpPr txBox="1"/>
          <p:nvPr/>
        </p:nvSpPr>
        <p:spPr>
          <a:xfrm>
            <a:off x="0" y="0"/>
            <a:ext cx="12192000" cy="769441"/>
          </a:xfrm>
          <a:prstGeom prst="rect">
            <a:avLst/>
          </a:prstGeom>
          <a:noFill/>
        </p:spPr>
        <p:txBody>
          <a:bodyPr wrap="square" rtlCol="0">
            <a:spAutoFit/>
          </a:bodyPr>
          <a:lstStyle/>
          <a:p>
            <a:pPr algn="ctr"/>
            <a:r>
              <a:rPr lang="en-US" sz="4400" b="1" dirty="0">
                <a:solidFill>
                  <a:srgbClr val="FF0000"/>
                </a:solidFill>
              </a:rPr>
              <a:t>Broken Object Level Authorization (BOLA)</a:t>
            </a:r>
          </a:p>
        </p:txBody>
      </p:sp>
    </p:spTree>
    <p:extLst>
      <p:ext uri="{BB962C8B-B14F-4D97-AF65-F5344CB8AC3E}">
        <p14:creationId xmlns:p14="http://schemas.microsoft.com/office/powerpoint/2010/main" val="3725481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BOLA – examples </a:t>
            </a:r>
          </a:p>
        </p:txBody>
      </p:sp>
      <p:pic>
        <p:nvPicPr>
          <p:cNvPr id="5" name="Content Placeholder 4">
            <a:extLst>
              <a:ext uri="{FF2B5EF4-FFF2-40B4-BE49-F238E27FC236}">
                <a16:creationId xmlns:a16="http://schemas.microsoft.com/office/drawing/2014/main" id="{C7EA1DD4-306C-9D3A-BEE0-4D224418E6AA}"/>
              </a:ext>
            </a:extLst>
          </p:cNvPr>
          <p:cNvPicPr>
            <a:picLocks noGrp="1" noChangeAspect="1"/>
          </p:cNvPicPr>
          <p:nvPr>
            <p:ph idx="1"/>
          </p:nvPr>
        </p:nvPicPr>
        <p:blipFill>
          <a:blip r:embed="rId3"/>
          <a:stretch>
            <a:fillRect/>
          </a:stretch>
        </p:blipFill>
        <p:spPr>
          <a:xfrm>
            <a:off x="3486150" y="3913251"/>
            <a:ext cx="8523288" cy="1682623"/>
          </a:xfrm>
          <a:prstGeom prst="rect">
            <a:avLst/>
          </a:prstGeom>
        </p:spPr>
      </p:pic>
      <p:pic>
        <p:nvPicPr>
          <p:cNvPr id="3" name="Picture 2">
            <a:extLst>
              <a:ext uri="{FF2B5EF4-FFF2-40B4-BE49-F238E27FC236}">
                <a16:creationId xmlns:a16="http://schemas.microsoft.com/office/drawing/2014/main" id="{65255305-BEC7-1CD9-54F9-1ACF7D47101E}"/>
              </a:ext>
            </a:extLst>
          </p:cNvPr>
          <p:cNvPicPr>
            <a:picLocks noChangeAspect="1"/>
          </p:cNvPicPr>
          <p:nvPr/>
        </p:nvPicPr>
        <p:blipFill>
          <a:blip r:embed="rId4"/>
          <a:stretch>
            <a:fillRect/>
          </a:stretch>
        </p:blipFill>
        <p:spPr>
          <a:xfrm>
            <a:off x="810000" y="2222287"/>
            <a:ext cx="7772400" cy="1474989"/>
          </a:xfrm>
          <a:prstGeom prst="rect">
            <a:avLst/>
          </a:prstGeom>
        </p:spPr>
      </p:pic>
      <p:pic>
        <p:nvPicPr>
          <p:cNvPr id="4" name="Picture 3">
            <a:extLst>
              <a:ext uri="{FF2B5EF4-FFF2-40B4-BE49-F238E27FC236}">
                <a16:creationId xmlns:a16="http://schemas.microsoft.com/office/drawing/2014/main" id="{DD0998DA-F99A-E078-CA5B-321283604B24}"/>
              </a:ext>
            </a:extLst>
          </p:cNvPr>
          <p:cNvPicPr>
            <a:picLocks noChangeAspect="1"/>
          </p:cNvPicPr>
          <p:nvPr/>
        </p:nvPicPr>
        <p:blipFill>
          <a:blip r:embed="rId5"/>
          <a:stretch>
            <a:fillRect/>
          </a:stretch>
        </p:blipFill>
        <p:spPr>
          <a:xfrm>
            <a:off x="810000" y="3697276"/>
            <a:ext cx="2286000" cy="1524000"/>
          </a:xfrm>
          <a:prstGeom prst="rect">
            <a:avLst/>
          </a:prstGeom>
        </p:spPr>
      </p:pic>
    </p:spTree>
    <p:extLst>
      <p:ext uri="{BB962C8B-B14F-4D97-AF65-F5344CB8AC3E}">
        <p14:creationId xmlns:p14="http://schemas.microsoft.com/office/powerpoint/2010/main" val="26370491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BOLA – how to mitigate</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400" dirty="0"/>
              <a:t>Ensure user-based access controls are correctly applied throughout the API.</a:t>
            </a:r>
          </a:p>
          <a:p>
            <a:endParaRPr lang="en-US" sz="2400" dirty="0"/>
          </a:p>
          <a:p>
            <a:r>
              <a:rPr lang="en-US" sz="2400" dirty="0"/>
              <a:t>Write BOLA tests. Even simple tests go a long way.</a:t>
            </a:r>
          </a:p>
        </p:txBody>
      </p:sp>
    </p:spTree>
    <p:extLst>
      <p:ext uri="{BB962C8B-B14F-4D97-AF65-F5344CB8AC3E}">
        <p14:creationId xmlns:p14="http://schemas.microsoft.com/office/powerpoint/2010/main" val="97945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fontScale="90000"/>
          </a:bodyPr>
          <a:lstStyle/>
          <a:p>
            <a:r>
              <a:rPr lang="en-US"/>
              <a:t>Exercise – enforce user-based access controls</a:t>
            </a:r>
            <a:endParaRPr lang="en-US" dirty="0"/>
          </a:p>
        </p:txBody>
      </p:sp>
      <p:sp>
        <p:nvSpPr>
          <p:cNvPr id="4" name="Content Placeholder 2">
            <a:extLst>
              <a:ext uri="{FF2B5EF4-FFF2-40B4-BE49-F238E27FC236}">
                <a16:creationId xmlns:a16="http://schemas.microsoft.com/office/drawing/2014/main" id="{31926AED-78FC-35FF-5F1D-6CBE2BDF81C1}"/>
              </a:ext>
            </a:extLst>
          </p:cNvPr>
          <p:cNvSpPr>
            <a:spLocks noGrp="1"/>
          </p:cNvSpPr>
          <p:nvPr>
            <p:ph idx="1"/>
          </p:nvPr>
        </p:nvSpPr>
        <p:spPr>
          <a:xfrm>
            <a:off x="818712" y="2222287"/>
            <a:ext cx="7954627" cy="4188525"/>
          </a:xfrm>
          <a:effectLst/>
        </p:spPr>
        <p:txBody>
          <a:bodyPr>
            <a:normAutofit/>
          </a:bodyPr>
          <a:lstStyle/>
          <a:p>
            <a:r>
              <a:rPr lang="en-US" sz="2400" dirty="0"/>
              <a:t>None of the endpoints in the orders API enforce user-based access controls. Add such access controls across all endpoints.</a:t>
            </a:r>
          </a:p>
        </p:txBody>
      </p:sp>
    </p:spTree>
    <p:extLst>
      <p:ext uri="{BB962C8B-B14F-4D97-AF65-F5344CB8AC3E}">
        <p14:creationId xmlns:p14="http://schemas.microsoft.com/office/powerpoint/2010/main" val="24733250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732012F0-A79F-4166-AAFD-796C07F49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86"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solidFill>
            <a:srgbClr val="FFFFFF"/>
          </a:solid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 name="Picture 1">
            <a:extLst>
              <a:ext uri="{FF2B5EF4-FFF2-40B4-BE49-F238E27FC236}">
                <a16:creationId xmlns:a16="http://schemas.microsoft.com/office/drawing/2014/main" id="{93A5C986-46C1-2E71-865F-77C643F02B07}"/>
              </a:ext>
            </a:extLst>
          </p:cNvPr>
          <p:cNvPicPr>
            <a:picLocks noChangeAspect="1"/>
          </p:cNvPicPr>
          <p:nvPr/>
        </p:nvPicPr>
        <p:blipFill rotWithShape="1">
          <a:blip r:embed="rId3"/>
          <a:srcRect l="7292" t="15901" r="7292" b="14954"/>
          <a:stretch/>
        </p:blipFill>
        <p:spPr>
          <a:xfrm>
            <a:off x="295276" y="590550"/>
            <a:ext cx="11634786" cy="4874258"/>
          </a:xfrm>
          <a:prstGeom prst="rect">
            <a:avLst/>
          </a:prstGeom>
        </p:spPr>
      </p:pic>
    </p:spTree>
    <p:extLst>
      <p:ext uri="{BB962C8B-B14F-4D97-AF65-F5344CB8AC3E}">
        <p14:creationId xmlns:p14="http://schemas.microsoft.com/office/powerpoint/2010/main" val="5523580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fontScale="90000"/>
          </a:bodyPr>
          <a:lstStyle/>
          <a:p>
            <a:r>
              <a:rPr lang="en-US" dirty="0"/>
              <a:t>Broken Function Level Authorization (BFLA)</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8524071" cy="4188525"/>
          </a:xfrm>
          <a:effectLst/>
        </p:spPr>
        <p:txBody>
          <a:bodyPr>
            <a:normAutofit lnSpcReduction="10000"/>
          </a:bodyPr>
          <a:lstStyle/>
          <a:p>
            <a:r>
              <a:rPr lang="en-US" sz="2400" dirty="0"/>
              <a:t>Most APIs have a concept of user groups, roles, or hierarchies.</a:t>
            </a:r>
          </a:p>
          <a:p>
            <a:endParaRPr lang="en-US" sz="2400" dirty="0"/>
          </a:p>
          <a:p>
            <a:r>
              <a:rPr lang="en-US" sz="2400" dirty="0"/>
              <a:t>For example, customers vs developers vs admins (customer API vs developer API </a:t>
            </a:r>
            <a:r>
              <a:rPr lang="en-US" sz="2400" dirty="0" err="1"/>
              <a:t>etc</a:t>
            </a:r>
            <a:r>
              <a:rPr lang="en-US" sz="2400" dirty="0"/>
              <a:t>). Each group has different permissions and access to different operations.</a:t>
            </a:r>
          </a:p>
          <a:p>
            <a:endParaRPr lang="en-US" sz="2400" dirty="0"/>
          </a:p>
          <a:p>
            <a:r>
              <a:rPr lang="en-US" sz="2400" dirty="0"/>
              <a:t>BFLA happens when a user gains access to data or operations that are not accessible to their user group.</a:t>
            </a:r>
            <a:endParaRPr lang="en-US" sz="2200" dirty="0"/>
          </a:p>
        </p:txBody>
      </p:sp>
    </p:spTree>
    <p:extLst>
      <p:ext uri="{BB962C8B-B14F-4D97-AF65-F5344CB8AC3E}">
        <p14:creationId xmlns:p14="http://schemas.microsoft.com/office/powerpoint/2010/main" val="2052962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Connect with me!</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400" dirty="0"/>
              <a:t>Twitter: @</a:t>
            </a:r>
            <a:r>
              <a:rPr lang="en-US" sz="2400" dirty="0" err="1"/>
              <a:t>JoseHaroPeralta</a:t>
            </a:r>
            <a:endParaRPr lang="en-US" sz="2400" dirty="0"/>
          </a:p>
          <a:p>
            <a:r>
              <a:rPr lang="en-US" sz="2400" dirty="0"/>
              <a:t>YT: @</a:t>
            </a:r>
            <a:r>
              <a:rPr lang="en-US" sz="2400" dirty="0" err="1"/>
              <a:t>microapis</a:t>
            </a:r>
            <a:endParaRPr lang="en-US" sz="2400" dirty="0"/>
          </a:p>
          <a:p>
            <a:r>
              <a:rPr lang="en-US" sz="2400" dirty="0"/>
              <a:t>Email: </a:t>
            </a:r>
            <a:r>
              <a:rPr lang="en-US" sz="2400" dirty="0" err="1"/>
              <a:t>jose@microapis.io</a:t>
            </a:r>
            <a:endParaRPr lang="en-US" sz="2400" dirty="0"/>
          </a:p>
          <a:p>
            <a:r>
              <a:rPr lang="en-US" sz="2400" dirty="0"/>
              <a:t>GitHub: @</a:t>
            </a:r>
            <a:r>
              <a:rPr lang="en-US" sz="2400" dirty="0" err="1"/>
              <a:t>abunuwas</a:t>
            </a:r>
            <a:endParaRPr lang="en-US" sz="2400" dirty="0"/>
          </a:p>
          <a:p>
            <a:r>
              <a:rPr lang="en-US" sz="2400" dirty="0"/>
              <a:t>Newsletter: https://</a:t>
            </a:r>
            <a:r>
              <a:rPr lang="en-US" sz="2400" dirty="0" err="1"/>
              <a:t>microapis.substack.com</a:t>
            </a:r>
            <a:endParaRPr lang="en-US" sz="2400" dirty="0"/>
          </a:p>
          <a:p>
            <a:r>
              <a:rPr lang="en-US" sz="2400" dirty="0"/>
              <a:t>LinkedIn: https://</a:t>
            </a:r>
            <a:r>
              <a:rPr lang="en-US" sz="2400" dirty="0" err="1"/>
              <a:t>www.linkedin.com</a:t>
            </a:r>
            <a:r>
              <a:rPr lang="en-US" sz="2400" dirty="0"/>
              <a:t>/in/</a:t>
            </a:r>
            <a:r>
              <a:rPr lang="en-US" sz="2400" dirty="0" err="1"/>
              <a:t>jose-haro-peralta</a:t>
            </a:r>
            <a:r>
              <a:rPr lang="en-US" sz="2400" dirty="0"/>
              <a:t>/</a:t>
            </a:r>
          </a:p>
        </p:txBody>
      </p:sp>
    </p:spTree>
    <p:extLst>
      <p:ext uri="{BB962C8B-B14F-4D97-AF65-F5344CB8AC3E}">
        <p14:creationId xmlns:p14="http://schemas.microsoft.com/office/powerpoint/2010/main" val="2457027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91DE03-0EA0-E33B-D8F9-02EE557EAC8D}"/>
              </a:ext>
            </a:extLst>
          </p:cNvPr>
          <p:cNvPicPr>
            <a:picLocks noChangeAspect="1"/>
          </p:cNvPicPr>
          <p:nvPr/>
        </p:nvPicPr>
        <p:blipFill>
          <a:blip r:embed="rId3"/>
          <a:stretch>
            <a:fillRect/>
          </a:stretch>
        </p:blipFill>
        <p:spPr>
          <a:xfrm>
            <a:off x="502400" y="1063487"/>
            <a:ext cx="11187199" cy="5519018"/>
          </a:xfrm>
          <a:prstGeom prst="rect">
            <a:avLst/>
          </a:prstGeom>
        </p:spPr>
      </p:pic>
      <p:sp>
        <p:nvSpPr>
          <p:cNvPr id="3" name="TextBox 2">
            <a:extLst>
              <a:ext uri="{FF2B5EF4-FFF2-40B4-BE49-F238E27FC236}">
                <a16:creationId xmlns:a16="http://schemas.microsoft.com/office/drawing/2014/main" id="{AF09944A-4815-2C28-4BE9-350AE22D0ED7}"/>
              </a:ext>
            </a:extLst>
          </p:cNvPr>
          <p:cNvSpPr txBox="1"/>
          <p:nvPr/>
        </p:nvSpPr>
        <p:spPr>
          <a:xfrm>
            <a:off x="0" y="0"/>
            <a:ext cx="12192000" cy="769441"/>
          </a:xfrm>
          <a:prstGeom prst="rect">
            <a:avLst/>
          </a:prstGeom>
          <a:noFill/>
        </p:spPr>
        <p:txBody>
          <a:bodyPr wrap="square" rtlCol="0">
            <a:spAutoFit/>
          </a:bodyPr>
          <a:lstStyle/>
          <a:p>
            <a:pPr algn="ctr"/>
            <a:r>
              <a:rPr lang="en-US" sz="4400" b="1" dirty="0">
                <a:solidFill>
                  <a:srgbClr val="FF0000"/>
                </a:solidFill>
              </a:rPr>
              <a:t>Broken Function Level Authorization (BFLA)</a:t>
            </a:r>
          </a:p>
        </p:txBody>
      </p:sp>
    </p:spTree>
    <p:extLst>
      <p:ext uri="{BB962C8B-B14F-4D97-AF65-F5344CB8AC3E}">
        <p14:creationId xmlns:p14="http://schemas.microsoft.com/office/powerpoint/2010/main" val="2097505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BFLA – examples </a:t>
            </a:r>
          </a:p>
        </p:txBody>
      </p:sp>
      <p:pic>
        <p:nvPicPr>
          <p:cNvPr id="5" name="Picture 4">
            <a:extLst>
              <a:ext uri="{FF2B5EF4-FFF2-40B4-BE49-F238E27FC236}">
                <a16:creationId xmlns:a16="http://schemas.microsoft.com/office/drawing/2014/main" id="{1EAC1981-B0D9-4E3B-E027-080C1A1F3F39}"/>
              </a:ext>
            </a:extLst>
          </p:cNvPr>
          <p:cNvPicPr>
            <a:picLocks noChangeAspect="1"/>
          </p:cNvPicPr>
          <p:nvPr/>
        </p:nvPicPr>
        <p:blipFill>
          <a:blip r:embed="rId3"/>
          <a:stretch>
            <a:fillRect/>
          </a:stretch>
        </p:blipFill>
        <p:spPr>
          <a:xfrm>
            <a:off x="201274" y="2434259"/>
            <a:ext cx="7467600" cy="1395383"/>
          </a:xfrm>
          <a:prstGeom prst="rect">
            <a:avLst/>
          </a:prstGeom>
        </p:spPr>
      </p:pic>
      <p:sp>
        <p:nvSpPr>
          <p:cNvPr id="7" name="TextBox 6">
            <a:extLst>
              <a:ext uri="{FF2B5EF4-FFF2-40B4-BE49-F238E27FC236}">
                <a16:creationId xmlns:a16="http://schemas.microsoft.com/office/drawing/2014/main" id="{CD2AC222-63C5-2930-82C1-A2711F9CA286}"/>
              </a:ext>
            </a:extLst>
          </p:cNvPr>
          <p:cNvSpPr txBox="1"/>
          <p:nvPr/>
        </p:nvSpPr>
        <p:spPr>
          <a:xfrm>
            <a:off x="201274" y="3829642"/>
            <a:ext cx="2477153" cy="369332"/>
          </a:xfrm>
          <a:prstGeom prst="rect">
            <a:avLst/>
          </a:prstGeom>
          <a:noFill/>
        </p:spPr>
        <p:txBody>
          <a:bodyPr wrap="none" rtlCol="0">
            <a:spAutoFit/>
          </a:bodyPr>
          <a:lstStyle/>
          <a:p>
            <a:r>
              <a:rPr lang="en-US" dirty="0"/>
              <a:t>25 million users affected</a:t>
            </a:r>
          </a:p>
        </p:txBody>
      </p:sp>
      <p:pic>
        <p:nvPicPr>
          <p:cNvPr id="3" name="Picture 2">
            <a:extLst>
              <a:ext uri="{FF2B5EF4-FFF2-40B4-BE49-F238E27FC236}">
                <a16:creationId xmlns:a16="http://schemas.microsoft.com/office/drawing/2014/main" id="{DC84765C-B50C-F190-9F41-811148952D40}"/>
              </a:ext>
            </a:extLst>
          </p:cNvPr>
          <p:cNvPicPr>
            <a:picLocks noChangeAspect="1"/>
          </p:cNvPicPr>
          <p:nvPr/>
        </p:nvPicPr>
        <p:blipFill>
          <a:blip r:embed="rId4"/>
          <a:stretch>
            <a:fillRect/>
          </a:stretch>
        </p:blipFill>
        <p:spPr>
          <a:xfrm>
            <a:off x="1353627" y="4198974"/>
            <a:ext cx="10170545" cy="1804306"/>
          </a:xfrm>
          <a:prstGeom prst="rect">
            <a:avLst/>
          </a:prstGeom>
        </p:spPr>
      </p:pic>
      <p:pic>
        <p:nvPicPr>
          <p:cNvPr id="4" name="Picture 3">
            <a:extLst>
              <a:ext uri="{FF2B5EF4-FFF2-40B4-BE49-F238E27FC236}">
                <a16:creationId xmlns:a16="http://schemas.microsoft.com/office/drawing/2014/main" id="{3A65BA90-3A7F-9EDD-5194-50B54FACF43C}"/>
              </a:ext>
            </a:extLst>
          </p:cNvPr>
          <p:cNvPicPr>
            <a:picLocks noChangeAspect="1"/>
          </p:cNvPicPr>
          <p:nvPr/>
        </p:nvPicPr>
        <p:blipFill>
          <a:blip r:embed="rId5"/>
          <a:stretch>
            <a:fillRect/>
          </a:stretch>
        </p:blipFill>
        <p:spPr>
          <a:xfrm>
            <a:off x="1353627" y="6152051"/>
            <a:ext cx="7772400" cy="517521"/>
          </a:xfrm>
          <a:prstGeom prst="rect">
            <a:avLst/>
          </a:prstGeom>
        </p:spPr>
      </p:pic>
    </p:spTree>
    <p:extLst>
      <p:ext uri="{BB962C8B-B14F-4D97-AF65-F5344CB8AC3E}">
        <p14:creationId xmlns:p14="http://schemas.microsoft.com/office/powerpoint/2010/main" val="33165584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BFLA – how to mitigate</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8524071" cy="4188525"/>
          </a:xfrm>
          <a:effectLst/>
        </p:spPr>
        <p:txBody>
          <a:bodyPr>
            <a:normAutofit/>
          </a:bodyPr>
          <a:lstStyle/>
          <a:p>
            <a:r>
              <a:rPr lang="en-US" sz="2400" dirty="0"/>
              <a:t>Role-based access controls (RBAC): Include roles in the access token and validate them.</a:t>
            </a:r>
          </a:p>
          <a:p>
            <a:endParaRPr lang="en-US" sz="2400" dirty="0"/>
          </a:p>
          <a:p>
            <a:r>
              <a:rPr lang="en-US" sz="2400" dirty="0"/>
              <a:t>Attribute-based access controls (ABAC): Use simple user attributes to determine access and enforce them.</a:t>
            </a:r>
            <a:endParaRPr lang="en-US" sz="2200" dirty="0"/>
          </a:p>
        </p:txBody>
      </p:sp>
    </p:spTree>
    <p:extLst>
      <p:ext uri="{BB962C8B-B14F-4D97-AF65-F5344CB8AC3E}">
        <p14:creationId xmlns:p14="http://schemas.microsoft.com/office/powerpoint/2010/main" val="22890600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fontScale="90000"/>
          </a:bodyPr>
          <a:lstStyle/>
          <a:p>
            <a:r>
              <a:rPr lang="en-US" dirty="0"/>
              <a:t>Exercise – prevent unauthorized access to admin API</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8524071" cy="4188525"/>
          </a:xfrm>
          <a:effectLst/>
        </p:spPr>
        <p:txBody>
          <a:bodyPr>
            <a:normAutofit/>
          </a:bodyPr>
          <a:lstStyle/>
          <a:p>
            <a:r>
              <a:rPr lang="en-US" sz="2400" dirty="0"/>
              <a:t>The orders API has an admin endpoint. Right now anyone can access the endpoint. Ensure only users with an admin role can access it.</a:t>
            </a:r>
            <a:endParaRPr lang="en-US" sz="2200" dirty="0"/>
          </a:p>
        </p:txBody>
      </p:sp>
    </p:spTree>
    <p:extLst>
      <p:ext uri="{BB962C8B-B14F-4D97-AF65-F5344CB8AC3E}">
        <p14:creationId xmlns:p14="http://schemas.microsoft.com/office/powerpoint/2010/main" val="2188707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732012F0-A79F-4166-AAFD-796C07F49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86"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solidFill>
            <a:srgbClr val="FFFFFF"/>
          </a:solid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Picture 2">
            <a:extLst>
              <a:ext uri="{FF2B5EF4-FFF2-40B4-BE49-F238E27FC236}">
                <a16:creationId xmlns:a16="http://schemas.microsoft.com/office/drawing/2014/main" id="{BA358615-8336-5FA6-8179-78E853501B59}"/>
              </a:ext>
            </a:extLst>
          </p:cNvPr>
          <p:cNvPicPr>
            <a:picLocks noChangeAspect="1"/>
          </p:cNvPicPr>
          <p:nvPr/>
        </p:nvPicPr>
        <p:blipFill rotWithShape="1">
          <a:blip r:embed="rId3"/>
          <a:srcRect l="7476" t="12323" r="11029" b="13732"/>
          <a:stretch/>
        </p:blipFill>
        <p:spPr>
          <a:xfrm>
            <a:off x="1134150" y="200025"/>
            <a:ext cx="9923700" cy="5476690"/>
          </a:xfrm>
          <a:prstGeom prst="rect">
            <a:avLst/>
          </a:prstGeom>
        </p:spPr>
      </p:pic>
      <p:sp>
        <p:nvSpPr>
          <p:cNvPr id="4" name="Rectangle 3">
            <a:extLst>
              <a:ext uri="{FF2B5EF4-FFF2-40B4-BE49-F238E27FC236}">
                <a16:creationId xmlns:a16="http://schemas.microsoft.com/office/drawing/2014/main" id="{84E996A3-CD00-EF2D-A291-A76673DF0D41}"/>
              </a:ext>
            </a:extLst>
          </p:cNvPr>
          <p:cNvSpPr/>
          <p:nvPr/>
        </p:nvSpPr>
        <p:spPr>
          <a:xfrm>
            <a:off x="1638300" y="2162175"/>
            <a:ext cx="6953250" cy="1266825"/>
          </a:xfrm>
          <a:prstGeom prst="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79198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fontScale="90000"/>
          </a:bodyPr>
          <a:lstStyle/>
          <a:p>
            <a:r>
              <a:rPr lang="en-US" dirty="0"/>
              <a:t>Broken Object Level Authorization (BOPLA)</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400" dirty="0"/>
              <a:t>BOPLA refers to a threat actor’s ability to access properties of an object they shouldn’t have access to.</a:t>
            </a:r>
          </a:p>
          <a:p>
            <a:r>
              <a:rPr lang="en-US" sz="2400" dirty="0"/>
              <a:t>BOPLA brings together two categories:</a:t>
            </a:r>
          </a:p>
          <a:p>
            <a:pPr lvl="1"/>
            <a:r>
              <a:rPr lang="en-US" sz="2200" dirty="0"/>
              <a:t>Mass assignment</a:t>
            </a:r>
          </a:p>
          <a:p>
            <a:pPr lvl="1"/>
            <a:r>
              <a:rPr lang="en-US" sz="2200" dirty="0"/>
              <a:t>Excessive data exposure</a:t>
            </a:r>
          </a:p>
        </p:txBody>
      </p:sp>
    </p:spTree>
    <p:extLst>
      <p:ext uri="{BB962C8B-B14F-4D97-AF65-F5344CB8AC3E}">
        <p14:creationId xmlns:p14="http://schemas.microsoft.com/office/powerpoint/2010/main" val="33016743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Mass Assignment</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400" dirty="0"/>
              <a:t>Most APIs have a concept of server-side or read-only properties, like IDs and creation date. Also sensitive information like payment status and such.</a:t>
            </a:r>
          </a:p>
          <a:p>
            <a:r>
              <a:rPr lang="en-US" sz="2400" dirty="0"/>
              <a:t>Mass assignment happens when a user manages to override a server-side or read-only property.</a:t>
            </a:r>
            <a:endParaRPr lang="en-US" sz="2200" dirty="0"/>
          </a:p>
        </p:txBody>
      </p:sp>
    </p:spTree>
    <p:extLst>
      <p:ext uri="{BB962C8B-B14F-4D97-AF65-F5344CB8AC3E}">
        <p14:creationId xmlns:p14="http://schemas.microsoft.com/office/powerpoint/2010/main" val="10798409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3361AF-F775-678F-793B-7CE581CCB8D1}"/>
              </a:ext>
            </a:extLst>
          </p:cNvPr>
          <p:cNvPicPr>
            <a:picLocks noChangeAspect="1"/>
          </p:cNvPicPr>
          <p:nvPr/>
        </p:nvPicPr>
        <p:blipFill>
          <a:blip r:embed="rId3"/>
          <a:stretch>
            <a:fillRect/>
          </a:stretch>
        </p:blipFill>
        <p:spPr>
          <a:xfrm>
            <a:off x="376030" y="1146508"/>
            <a:ext cx="11439940" cy="4955931"/>
          </a:xfrm>
          <a:prstGeom prst="rect">
            <a:avLst/>
          </a:prstGeom>
        </p:spPr>
      </p:pic>
      <p:sp>
        <p:nvSpPr>
          <p:cNvPr id="3" name="TextBox 2">
            <a:extLst>
              <a:ext uri="{FF2B5EF4-FFF2-40B4-BE49-F238E27FC236}">
                <a16:creationId xmlns:a16="http://schemas.microsoft.com/office/drawing/2014/main" id="{DAA296A2-FEE4-D29F-D001-0951D34F5D0A}"/>
              </a:ext>
            </a:extLst>
          </p:cNvPr>
          <p:cNvSpPr txBox="1"/>
          <p:nvPr/>
        </p:nvSpPr>
        <p:spPr>
          <a:xfrm>
            <a:off x="0" y="0"/>
            <a:ext cx="12192000" cy="769441"/>
          </a:xfrm>
          <a:prstGeom prst="rect">
            <a:avLst/>
          </a:prstGeom>
          <a:noFill/>
        </p:spPr>
        <p:txBody>
          <a:bodyPr wrap="square" rtlCol="0">
            <a:spAutoFit/>
          </a:bodyPr>
          <a:lstStyle/>
          <a:p>
            <a:pPr algn="ctr"/>
            <a:r>
              <a:rPr lang="en-US" sz="4400" b="1" dirty="0">
                <a:solidFill>
                  <a:srgbClr val="FF0000"/>
                </a:solidFill>
              </a:rPr>
              <a:t>Mass Assignment (BOPLA)</a:t>
            </a:r>
          </a:p>
        </p:txBody>
      </p:sp>
    </p:spTree>
    <p:extLst>
      <p:ext uri="{BB962C8B-B14F-4D97-AF65-F5344CB8AC3E}">
        <p14:creationId xmlns:p14="http://schemas.microsoft.com/office/powerpoint/2010/main" val="29765038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Mass Assignment – examples </a:t>
            </a:r>
          </a:p>
        </p:txBody>
      </p:sp>
      <p:pic>
        <p:nvPicPr>
          <p:cNvPr id="3" name="Picture 2">
            <a:extLst>
              <a:ext uri="{FF2B5EF4-FFF2-40B4-BE49-F238E27FC236}">
                <a16:creationId xmlns:a16="http://schemas.microsoft.com/office/drawing/2014/main" id="{45972908-29BB-7EF2-7F2C-30CA5783531F}"/>
              </a:ext>
            </a:extLst>
          </p:cNvPr>
          <p:cNvPicPr>
            <a:picLocks noChangeAspect="1"/>
          </p:cNvPicPr>
          <p:nvPr/>
        </p:nvPicPr>
        <p:blipFill>
          <a:blip r:embed="rId3"/>
          <a:stretch>
            <a:fillRect/>
          </a:stretch>
        </p:blipFill>
        <p:spPr>
          <a:xfrm>
            <a:off x="381375" y="2381085"/>
            <a:ext cx="7772400" cy="1218274"/>
          </a:xfrm>
          <a:prstGeom prst="rect">
            <a:avLst/>
          </a:prstGeom>
        </p:spPr>
      </p:pic>
      <p:sp>
        <p:nvSpPr>
          <p:cNvPr id="4" name="TextBox 3">
            <a:extLst>
              <a:ext uri="{FF2B5EF4-FFF2-40B4-BE49-F238E27FC236}">
                <a16:creationId xmlns:a16="http://schemas.microsoft.com/office/drawing/2014/main" id="{2654D769-2658-990A-C80B-207928D35927}"/>
              </a:ext>
            </a:extLst>
          </p:cNvPr>
          <p:cNvSpPr txBox="1"/>
          <p:nvPr/>
        </p:nvSpPr>
        <p:spPr>
          <a:xfrm>
            <a:off x="381375" y="3790950"/>
            <a:ext cx="5055472" cy="1200329"/>
          </a:xfrm>
          <a:prstGeom prst="rect">
            <a:avLst/>
          </a:prstGeom>
          <a:solidFill>
            <a:schemeClr val="tx1"/>
          </a:solidFill>
        </p:spPr>
        <p:txBody>
          <a:bodyPr wrap="square" rtlCol="0">
            <a:spAutoFit/>
          </a:bodyPr>
          <a:lstStyle/>
          <a:p>
            <a:r>
              <a:rPr lang="en-US" b="1" dirty="0">
                <a:solidFill>
                  <a:schemeClr val="bg1"/>
                </a:solidFill>
              </a:rPr>
              <a:t>A. S. Watson Group</a:t>
            </a:r>
          </a:p>
          <a:p>
            <a:r>
              <a:rPr lang="en-US" b="1" dirty="0">
                <a:solidFill>
                  <a:schemeClr val="bg1"/>
                </a:solidFill>
              </a:rPr>
              <a:t>Vulnerability: threat actor could change email and password associated with an order</a:t>
            </a:r>
          </a:p>
        </p:txBody>
      </p:sp>
    </p:spTree>
    <p:extLst>
      <p:ext uri="{BB962C8B-B14F-4D97-AF65-F5344CB8AC3E}">
        <p14:creationId xmlns:p14="http://schemas.microsoft.com/office/powerpoint/2010/main" val="1571395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A41526-E56B-532E-B63E-0DEDA3DBD6FD}"/>
              </a:ext>
            </a:extLst>
          </p:cNvPr>
          <p:cNvPicPr>
            <a:picLocks noChangeAspect="1"/>
          </p:cNvPicPr>
          <p:nvPr/>
        </p:nvPicPr>
        <p:blipFill>
          <a:blip r:embed="rId3"/>
          <a:stretch>
            <a:fillRect/>
          </a:stretch>
        </p:blipFill>
        <p:spPr>
          <a:xfrm>
            <a:off x="0" y="0"/>
            <a:ext cx="10602669" cy="3037320"/>
          </a:xfrm>
          <a:prstGeom prst="rect">
            <a:avLst/>
          </a:prstGeom>
        </p:spPr>
      </p:pic>
      <p:pic>
        <p:nvPicPr>
          <p:cNvPr id="5" name="Picture 4">
            <a:extLst>
              <a:ext uri="{FF2B5EF4-FFF2-40B4-BE49-F238E27FC236}">
                <a16:creationId xmlns:a16="http://schemas.microsoft.com/office/drawing/2014/main" id="{5C68BB33-815F-3F8B-2561-40658DB46368}"/>
              </a:ext>
            </a:extLst>
          </p:cNvPr>
          <p:cNvPicPr>
            <a:picLocks noChangeAspect="1"/>
          </p:cNvPicPr>
          <p:nvPr/>
        </p:nvPicPr>
        <p:blipFill>
          <a:blip r:embed="rId4"/>
          <a:stretch>
            <a:fillRect/>
          </a:stretch>
        </p:blipFill>
        <p:spPr>
          <a:xfrm>
            <a:off x="2998787" y="2908085"/>
            <a:ext cx="6194425" cy="3921340"/>
          </a:xfrm>
          <a:prstGeom prst="rect">
            <a:avLst/>
          </a:prstGeom>
        </p:spPr>
      </p:pic>
    </p:spTree>
    <p:extLst>
      <p:ext uri="{BB962C8B-B14F-4D97-AF65-F5344CB8AC3E}">
        <p14:creationId xmlns:p14="http://schemas.microsoft.com/office/powerpoint/2010/main" val="3599594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E739-51B8-3C94-E0FE-6768768080DD}"/>
              </a:ext>
            </a:extLst>
          </p:cNvPr>
          <p:cNvSpPr>
            <a:spLocks noGrp="1"/>
          </p:cNvSpPr>
          <p:nvPr>
            <p:ph type="title"/>
          </p:nvPr>
        </p:nvSpPr>
        <p:spPr>
          <a:effectLst/>
        </p:spPr>
        <p:txBody>
          <a:bodyPr>
            <a:normAutofit/>
          </a:bodyPr>
          <a:lstStyle/>
          <a:p>
            <a:r>
              <a:rPr lang="en-US" dirty="0"/>
              <a:t>Agenda</a:t>
            </a:r>
          </a:p>
        </p:txBody>
      </p:sp>
      <p:sp>
        <p:nvSpPr>
          <p:cNvPr id="3" name="Content Placeholder 2">
            <a:extLst>
              <a:ext uri="{FF2B5EF4-FFF2-40B4-BE49-F238E27FC236}">
                <a16:creationId xmlns:a16="http://schemas.microsoft.com/office/drawing/2014/main" id="{CF17402D-DD10-BB48-9BEC-357B2416EA6E}"/>
              </a:ext>
            </a:extLst>
          </p:cNvPr>
          <p:cNvSpPr>
            <a:spLocks noGrp="1"/>
          </p:cNvSpPr>
          <p:nvPr>
            <p:ph idx="1"/>
          </p:nvPr>
        </p:nvSpPr>
        <p:spPr>
          <a:xfrm>
            <a:off x="818712" y="2222287"/>
            <a:ext cx="7954627" cy="4361393"/>
          </a:xfrm>
          <a:effectLst/>
        </p:spPr>
        <p:txBody>
          <a:bodyPr>
            <a:noAutofit/>
          </a:bodyPr>
          <a:lstStyle/>
          <a:p>
            <a:pPr>
              <a:lnSpc>
                <a:spcPct val="90000"/>
              </a:lnSpc>
            </a:pPr>
            <a:r>
              <a:rPr lang="en-US" sz="2200" dirty="0"/>
              <a:t>Introduction and current state of API security</a:t>
            </a:r>
          </a:p>
          <a:p>
            <a:pPr>
              <a:lnSpc>
                <a:spcPct val="90000"/>
              </a:lnSpc>
            </a:pPr>
            <a:endParaRPr lang="en-US" sz="2200" dirty="0"/>
          </a:p>
          <a:p>
            <a:pPr>
              <a:lnSpc>
                <a:spcPct val="90000"/>
              </a:lnSpc>
            </a:pPr>
            <a:r>
              <a:rPr lang="en-US" sz="2200" dirty="0"/>
              <a:t>API authentication and authorization</a:t>
            </a:r>
          </a:p>
          <a:p>
            <a:pPr>
              <a:lnSpc>
                <a:spcPct val="90000"/>
              </a:lnSpc>
            </a:pPr>
            <a:endParaRPr lang="en-US" sz="2200" dirty="0"/>
          </a:p>
          <a:p>
            <a:pPr>
              <a:lnSpc>
                <a:spcPct val="90000"/>
              </a:lnSpc>
            </a:pPr>
            <a:r>
              <a:rPr lang="en-US" sz="2200" dirty="0"/>
              <a:t>Working with JWTs</a:t>
            </a:r>
          </a:p>
          <a:p>
            <a:pPr>
              <a:lnSpc>
                <a:spcPct val="90000"/>
              </a:lnSpc>
            </a:pPr>
            <a:endParaRPr lang="en-US" sz="2200" dirty="0"/>
          </a:p>
          <a:p>
            <a:pPr>
              <a:lnSpc>
                <a:spcPct val="90000"/>
              </a:lnSpc>
            </a:pPr>
            <a:r>
              <a:rPr lang="en-US" sz="2200" dirty="0"/>
              <a:t>OWASP top 10 API threats</a:t>
            </a:r>
          </a:p>
          <a:p>
            <a:pPr>
              <a:lnSpc>
                <a:spcPct val="90000"/>
              </a:lnSpc>
            </a:pPr>
            <a:endParaRPr lang="en-US" sz="2200" dirty="0"/>
          </a:p>
          <a:p>
            <a:pPr>
              <a:lnSpc>
                <a:spcPct val="90000"/>
              </a:lnSpc>
            </a:pPr>
            <a:r>
              <a:rPr lang="en-US" sz="2200" dirty="0"/>
              <a:t>API security testing</a:t>
            </a:r>
          </a:p>
        </p:txBody>
      </p:sp>
      <p:sp>
        <p:nvSpPr>
          <p:cNvPr id="2" name="Rectangle 1">
            <a:extLst>
              <a:ext uri="{FF2B5EF4-FFF2-40B4-BE49-F238E27FC236}">
                <a16:creationId xmlns:a16="http://schemas.microsoft.com/office/drawing/2014/main" id="{6AA63CF1-C30B-FAAB-C845-CB974ACF1CA1}"/>
              </a:ext>
            </a:extLst>
          </p:cNvPr>
          <p:cNvSpPr/>
          <p:nvPr/>
        </p:nvSpPr>
        <p:spPr>
          <a:xfrm>
            <a:off x="810000" y="2328530"/>
            <a:ext cx="6600893" cy="595423"/>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4207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Mass Assignment – how to mitigate</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200" dirty="0"/>
              <a:t>Constrain user input as much as possible</a:t>
            </a:r>
          </a:p>
          <a:p>
            <a:endParaRPr lang="en-US" sz="2200" dirty="0"/>
          </a:p>
          <a:p>
            <a:r>
              <a:rPr lang="en-US" sz="2200" dirty="0"/>
              <a:t>Use strict schemas</a:t>
            </a:r>
          </a:p>
          <a:p>
            <a:endParaRPr lang="en-US" sz="2200" dirty="0"/>
          </a:p>
          <a:p>
            <a:r>
              <a:rPr lang="en-US" sz="2200" dirty="0"/>
              <a:t>Only capture the expected fields from the request payload</a:t>
            </a:r>
          </a:p>
        </p:txBody>
      </p:sp>
    </p:spTree>
    <p:extLst>
      <p:ext uri="{BB962C8B-B14F-4D97-AF65-F5344CB8AC3E}">
        <p14:creationId xmlns:p14="http://schemas.microsoft.com/office/powerpoint/2010/main" val="3287726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fontScale="90000"/>
          </a:bodyPr>
          <a:lstStyle/>
          <a:p>
            <a:r>
              <a:rPr lang="en-US" dirty="0"/>
              <a:t>Exercise – prevent mass assignment when updating an order</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200" dirty="0"/>
              <a:t>The PUT /orders/{</a:t>
            </a:r>
            <a:r>
              <a:rPr lang="en-US" sz="2200" dirty="0" err="1"/>
              <a:t>order_id</a:t>
            </a:r>
            <a:r>
              <a:rPr lang="en-US" sz="2200" dirty="0"/>
              <a:t>} endpoint is vulnerable to mass assignment. Fix this vulnerability.</a:t>
            </a:r>
          </a:p>
        </p:txBody>
      </p:sp>
    </p:spTree>
    <p:extLst>
      <p:ext uri="{BB962C8B-B14F-4D97-AF65-F5344CB8AC3E}">
        <p14:creationId xmlns:p14="http://schemas.microsoft.com/office/powerpoint/2010/main" val="3166572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732012F0-A79F-4166-AAFD-796C07F49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86"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solidFill>
            <a:srgbClr val="FFFFFF"/>
          </a:solid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 name="Picture 1">
            <a:extLst>
              <a:ext uri="{FF2B5EF4-FFF2-40B4-BE49-F238E27FC236}">
                <a16:creationId xmlns:a16="http://schemas.microsoft.com/office/drawing/2014/main" id="{B81497B4-2390-C97C-ABD1-227A203BB8FD}"/>
              </a:ext>
            </a:extLst>
          </p:cNvPr>
          <p:cNvPicPr>
            <a:picLocks noChangeAspect="1"/>
          </p:cNvPicPr>
          <p:nvPr/>
        </p:nvPicPr>
        <p:blipFill rotWithShape="1">
          <a:blip r:embed="rId3"/>
          <a:srcRect l="7476" t="12948" r="14706" b="12948"/>
          <a:stretch/>
        </p:blipFill>
        <p:spPr>
          <a:xfrm>
            <a:off x="1186142" y="285750"/>
            <a:ext cx="9819715" cy="5257800"/>
          </a:xfrm>
          <a:prstGeom prst="rect">
            <a:avLst/>
          </a:prstGeom>
        </p:spPr>
      </p:pic>
    </p:spTree>
    <p:extLst>
      <p:ext uri="{BB962C8B-B14F-4D97-AF65-F5344CB8AC3E}">
        <p14:creationId xmlns:p14="http://schemas.microsoft.com/office/powerpoint/2010/main" val="249793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Excessive data exposure</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400" dirty="0"/>
              <a:t>Excessive data exposure happens when our API exposes unnecessary information.</a:t>
            </a:r>
          </a:p>
          <a:p>
            <a:endParaRPr lang="en-US" sz="2400" dirty="0"/>
          </a:p>
          <a:p>
            <a:r>
              <a:rPr lang="en-US" sz="2400" dirty="0"/>
              <a:t>E.g. when we expose unnecessary PII (personal identifiable information)</a:t>
            </a:r>
          </a:p>
          <a:p>
            <a:endParaRPr lang="en-US" sz="2400" dirty="0"/>
          </a:p>
          <a:p>
            <a:r>
              <a:rPr lang="en-US" sz="2400" dirty="0"/>
              <a:t>E.g. when we expose unnecessary IDs.</a:t>
            </a:r>
            <a:endParaRPr lang="en-US" sz="2200" dirty="0"/>
          </a:p>
        </p:txBody>
      </p:sp>
    </p:spTree>
    <p:extLst>
      <p:ext uri="{BB962C8B-B14F-4D97-AF65-F5344CB8AC3E}">
        <p14:creationId xmlns:p14="http://schemas.microsoft.com/office/powerpoint/2010/main" val="3330151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B01E3F-4DFB-2F4F-0EE0-F0DC8BC192C1}"/>
              </a:ext>
            </a:extLst>
          </p:cNvPr>
          <p:cNvPicPr>
            <a:picLocks noChangeAspect="1"/>
          </p:cNvPicPr>
          <p:nvPr/>
        </p:nvPicPr>
        <p:blipFill>
          <a:blip r:embed="rId3"/>
          <a:stretch>
            <a:fillRect/>
          </a:stretch>
        </p:blipFill>
        <p:spPr>
          <a:xfrm>
            <a:off x="3344517" y="974594"/>
            <a:ext cx="5502965" cy="5797767"/>
          </a:xfrm>
          <a:prstGeom prst="rect">
            <a:avLst/>
          </a:prstGeom>
        </p:spPr>
      </p:pic>
      <p:sp>
        <p:nvSpPr>
          <p:cNvPr id="3" name="TextBox 2">
            <a:extLst>
              <a:ext uri="{FF2B5EF4-FFF2-40B4-BE49-F238E27FC236}">
                <a16:creationId xmlns:a16="http://schemas.microsoft.com/office/drawing/2014/main" id="{1A909118-C96C-CA05-2181-8A91AAEB499E}"/>
              </a:ext>
            </a:extLst>
          </p:cNvPr>
          <p:cNvSpPr txBox="1"/>
          <p:nvPr/>
        </p:nvSpPr>
        <p:spPr>
          <a:xfrm>
            <a:off x="0" y="0"/>
            <a:ext cx="12192000" cy="769441"/>
          </a:xfrm>
          <a:prstGeom prst="rect">
            <a:avLst/>
          </a:prstGeom>
          <a:noFill/>
        </p:spPr>
        <p:txBody>
          <a:bodyPr wrap="square" rtlCol="0">
            <a:spAutoFit/>
          </a:bodyPr>
          <a:lstStyle/>
          <a:p>
            <a:pPr algn="ctr"/>
            <a:r>
              <a:rPr lang="en-US" sz="4400" b="1" dirty="0">
                <a:solidFill>
                  <a:srgbClr val="FF0000"/>
                </a:solidFill>
              </a:rPr>
              <a:t>Excessive Data Exposure (BOLA)</a:t>
            </a:r>
          </a:p>
        </p:txBody>
      </p:sp>
    </p:spTree>
    <p:extLst>
      <p:ext uri="{BB962C8B-B14F-4D97-AF65-F5344CB8AC3E}">
        <p14:creationId xmlns:p14="http://schemas.microsoft.com/office/powerpoint/2010/main" val="2629811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xfrm>
            <a:off x="810000" y="0"/>
            <a:ext cx="10571998" cy="970450"/>
          </a:xfrm>
          <a:effectLst/>
        </p:spPr>
        <p:txBody>
          <a:bodyPr>
            <a:normAutofit/>
          </a:bodyPr>
          <a:lstStyle/>
          <a:p>
            <a:r>
              <a:rPr lang="en-US" dirty="0"/>
              <a:t>Excessive data exposure – examples </a:t>
            </a:r>
          </a:p>
        </p:txBody>
      </p:sp>
      <p:pic>
        <p:nvPicPr>
          <p:cNvPr id="4" name="Content Placeholder 3">
            <a:extLst>
              <a:ext uri="{FF2B5EF4-FFF2-40B4-BE49-F238E27FC236}">
                <a16:creationId xmlns:a16="http://schemas.microsoft.com/office/drawing/2014/main" id="{E45A27A7-EBD3-812B-18F7-E56B25F0DB3A}"/>
              </a:ext>
            </a:extLst>
          </p:cNvPr>
          <p:cNvPicPr>
            <a:picLocks noGrp="1" noChangeAspect="1"/>
          </p:cNvPicPr>
          <p:nvPr>
            <p:ph idx="1"/>
          </p:nvPr>
        </p:nvPicPr>
        <p:blipFill>
          <a:blip r:embed="rId3"/>
          <a:stretch>
            <a:fillRect/>
          </a:stretch>
        </p:blipFill>
        <p:spPr>
          <a:xfrm>
            <a:off x="0" y="5083340"/>
            <a:ext cx="6781800" cy="1088860"/>
          </a:xfrm>
          <a:prstGeom prst="rect">
            <a:avLst/>
          </a:prstGeom>
        </p:spPr>
      </p:pic>
      <p:pic>
        <p:nvPicPr>
          <p:cNvPr id="3" name="Picture 2">
            <a:extLst>
              <a:ext uri="{FF2B5EF4-FFF2-40B4-BE49-F238E27FC236}">
                <a16:creationId xmlns:a16="http://schemas.microsoft.com/office/drawing/2014/main" id="{39536B73-2C20-DA45-6AF3-FEE9091BA0D3}"/>
              </a:ext>
            </a:extLst>
          </p:cNvPr>
          <p:cNvPicPr>
            <a:picLocks noChangeAspect="1"/>
          </p:cNvPicPr>
          <p:nvPr/>
        </p:nvPicPr>
        <p:blipFill>
          <a:blip r:embed="rId4"/>
          <a:stretch>
            <a:fillRect/>
          </a:stretch>
        </p:blipFill>
        <p:spPr>
          <a:xfrm>
            <a:off x="0" y="2775545"/>
            <a:ext cx="6059049" cy="1938896"/>
          </a:xfrm>
          <a:prstGeom prst="rect">
            <a:avLst/>
          </a:prstGeom>
        </p:spPr>
      </p:pic>
      <p:pic>
        <p:nvPicPr>
          <p:cNvPr id="5" name="Picture 4">
            <a:extLst>
              <a:ext uri="{FF2B5EF4-FFF2-40B4-BE49-F238E27FC236}">
                <a16:creationId xmlns:a16="http://schemas.microsoft.com/office/drawing/2014/main" id="{102E2D2C-F4D5-884C-A638-EBADA13FC6CB}"/>
              </a:ext>
            </a:extLst>
          </p:cNvPr>
          <p:cNvPicPr>
            <a:picLocks noChangeAspect="1"/>
          </p:cNvPicPr>
          <p:nvPr/>
        </p:nvPicPr>
        <p:blipFill>
          <a:blip r:embed="rId5"/>
          <a:stretch>
            <a:fillRect/>
          </a:stretch>
        </p:blipFill>
        <p:spPr>
          <a:xfrm>
            <a:off x="4239199" y="1030006"/>
            <a:ext cx="7934325" cy="1986128"/>
          </a:xfrm>
          <a:prstGeom prst="rect">
            <a:avLst/>
          </a:prstGeom>
        </p:spPr>
      </p:pic>
      <p:pic>
        <p:nvPicPr>
          <p:cNvPr id="7" name="Picture 6">
            <a:extLst>
              <a:ext uri="{FF2B5EF4-FFF2-40B4-BE49-F238E27FC236}">
                <a16:creationId xmlns:a16="http://schemas.microsoft.com/office/drawing/2014/main" id="{2455ACFE-F17F-6155-6E19-74B9D8EF11B9}"/>
              </a:ext>
            </a:extLst>
          </p:cNvPr>
          <p:cNvPicPr>
            <a:picLocks noChangeAspect="1"/>
          </p:cNvPicPr>
          <p:nvPr/>
        </p:nvPicPr>
        <p:blipFill>
          <a:blip r:embed="rId6"/>
          <a:stretch>
            <a:fillRect/>
          </a:stretch>
        </p:blipFill>
        <p:spPr>
          <a:xfrm>
            <a:off x="6781800" y="3578390"/>
            <a:ext cx="5410200" cy="3009900"/>
          </a:xfrm>
          <a:prstGeom prst="rect">
            <a:avLst/>
          </a:prstGeom>
        </p:spPr>
      </p:pic>
    </p:spTree>
    <p:extLst>
      <p:ext uri="{BB962C8B-B14F-4D97-AF65-F5344CB8AC3E}">
        <p14:creationId xmlns:p14="http://schemas.microsoft.com/office/powerpoint/2010/main" val="13623344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Excessive data exposure</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400" dirty="0"/>
              <a:t>Don’t expose data that the consumer doesn’t need.</a:t>
            </a:r>
          </a:p>
          <a:p>
            <a:r>
              <a:rPr lang="en-US" sz="2400" dirty="0"/>
              <a:t>Don’t correlate your database models to your response models.</a:t>
            </a:r>
          </a:p>
          <a:p>
            <a:r>
              <a:rPr lang="en-US" sz="2400" dirty="0"/>
              <a:t>Don’t expose sensitive data through unauthenticated endpoints</a:t>
            </a:r>
          </a:p>
          <a:p>
            <a:r>
              <a:rPr lang="en-US" sz="2200" dirty="0"/>
              <a:t>"Remember, when designing your Web API, your data model is not your object model is not your resource model is not your message model." — Mike Amundsen</a:t>
            </a:r>
            <a:r>
              <a:rPr lang="en-US" sz="2400" dirty="0"/>
              <a:t> (https://</a:t>
            </a:r>
            <a:r>
              <a:rPr lang="en-US" sz="2400" dirty="0" err="1"/>
              <a:t>www.amundsens-maxim.com</a:t>
            </a:r>
            <a:r>
              <a:rPr lang="en-US" sz="2400" dirty="0"/>
              <a:t>/)</a:t>
            </a:r>
            <a:endParaRPr lang="en-US" sz="2200" dirty="0"/>
          </a:p>
        </p:txBody>
      </p:sp>
    </p:spTree>
    <p:extLst>
      <p:ext uri="{BB962C8B-B14F-4D97-AF65-F5344CB8AC3E}">
        <p14:creationId xmlns:p14="http://schemas.microsoft.com/office/powerpoint/2010/main" val="31761437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Exercise – prevent leak of exclusive deals</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400" dirty="0"/>
              <a:t>The GET /products endpoint contains some exclusive deals that shouldn’t be visible to our user. Filter out all deals requiring more than 600 loyalty points.</a:t>
            </a:r>
            <a:endParaRPr lang="en-US" sz="2200" dirty="0"/>
          </a:p>
        </p:txBody>
      </p:sp>
    </p:spTree>
    <p:extLst>
      <p:ext uri="{BB962C8B-B14F-4D97-AF65-F5344CB8AC3E}">
        <p14:creationId xmlns:p14="http://schemas.microsoft.com/office/powerpoint/2010/main" val="13859342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732012F0-A79F-4166-AAFD-796C07F49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86"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solidFill>
            <a:srgbClr val="FFFFFF"/>
          </a:solid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Picture 2">
            <a:extLst>
              <a:ext uri="{FF2B5EF4-FFF2-40B4-BE49-F238E27FC236}">
                <a16:creationId xmlns:a16="http://schemas.microsoft.com/office/drawing/2014/main" id="{AF2788FA-221D-8BA7-F61C-2BBFC52CE3E7}"/>
              </a:ext>
            </a:extLst>
          </p:cNvPr>
          <p:cNvPicPr>
            <a:picLocks noChangeAspect="1"/>
          </p:cNvPicPr>
          <p:nvPr/>
        </p:nvPicPr>
        <p:blipFill rotWithShape="1">
          <a:blip r:embed="rId3"/>
          <a:srcRect l="7230" t="21303" r="30025" b="23845"/>
          <a:stretch/>
        </p:blipFill>
        <p:spPr>
          <a:xfrm>
            <a:off x="153409" y="1359127"/>
            <a:ext cx="11885181" cy="3505200"/>
          </a:xfrm>
          <a:prstGeom prst="rect">
            <a:avLst/>
          </a:prstGeom>
        </p:spPr>
      </p:pic>
    </p:spTree>
    <p:extLst>
      <p:ext uri="{BB962C8B-B14F-4D97-AF65-F5344CB8AC3E}">
        <p14:creationId xmlns:p14="http://schemas.microsoft.com/office/powerpoint/2010/main" val="2183428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fontScale="90000"/>
          </a:bodyPr>
          <a:lstStyle/>
          <a:p>
            <a:r>
              <a:rPr lang="en-US" dirty="0"/>
              <a:t>Unrestricted access to sensitive business flows</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200" dirty="0"/>
              <a:t>It occurs when threat actors can run </a:t>
            </a:r>
            <a:r>
              <a:rPr lang="en-US" sz="2200" b="1" u="sng" dirty="0"/>
              <a:t>automated</a:t>
            </a:r>
            <a:r>
              <a:rPr lang="en-US" sz="2200" dirty="0"/>
              <a:t> abuse against our </a:t>
            </a:r>
            <a:r>
              <a:rPr lang="en-US" sz="2200" b="1" u="sng" dirty="0"/>
              <a:t>core business</a:t>
            </a:r>
            <a:r>
              <a:rPr lang="en-US" sz="2200" dirty="0"/>
              <a:t> flows through the </a:t>
            </a:r>
            <a:r>
              <a:rPr lang="en-US" sz="2200" b="1" u="sng" dirty="0"/>
              <a:t>API</a:t>
            </a:r>
            <a:r>
              <a:rPr lang="en-US" sz="2200" dirty="0"/>
              <a:t>.</a:t>
            </a:r>
          </a:p>
          <a:p>
            <a:endParaRPr lang="en-US" sz="2200" dirty="0"/>
          </a:p>
          <a:p>
            <a:r>
              <a:rPr lang="en-US" sz="2200" dirty="0"/>
              <a:t>E.g. buying out the whole stock of a product and reselling it at a higher price (scalping)</a:t>
            </a:r>
          </a:p>
          <a:p>
            <a:endParaRPr lang="en-US" sz="2200" dirty="0"/>
          </a:p>
          <a:p>
            <a:r>
              <a:rPr lang="en-US" sz="2200" dirty="0"/>
              <a:t>E.g. fake referrals to earn coupons or other benefits.</a:t>
            </a:r>
          </a:p>
        </p:txBody>
      </p:sp>
    </p:spTree>
    <p:extLst>
      <p:ext uri="{BB962C8B-B14F-4D97-AF65-F5344CB8AC3E}">
        <p14:creationId xmlns:p14="http://schemas.microsoft.com/office/powerpoint/2010/main" val="1947645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What are APIs?</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pPr marL="0" indent="0">
              <a:buNone/>
            </a:pPr>
            <a:r>
              <a:rPr lang="en-US" sz="2400" dirty="0"/>
              <a:t>APIs are interfaces to our web services that are designed to allow us to interact with them programmatically.</a:t>
            </a:r>
          </a:p>
        </p:txBody>
      </p:sp>
    </p:spTree>
    <p:extLst>
      <p:ext uri="{BB962C8B-B14F-4D97-AF65-F5344CB8AC3E}">
        <p14:creationId xmlns:p14="http://schemas.microsoft.com/office/powerpoint/2010/main" val="8541426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298DE7-3330-FCBE-E71A-55C2D9D68CD9}"/>
              </a:ext>
            </a:extLst>
          </p:cNvPr>
          <p:cNvPicPr>
            <a:picLocks noChangeAspect="1"/>
          </p:cNvPicPr>
          <p:nvPr/>
        </p:nvPicPr>
        <p:blipFill>
          <a:blip r:embed="rId3"/>
          <a:stretch>
            <a:fillRect/>
          </a:stretch>
        </p:blipFill>
        <p:spPr>
          <a:xfrm>
            <a:off x="1161631" y="769441"/>
            <a:ext cx="9868737" cy="5839237"/>
          </a:xfrm>
          <a:prstGeom prst="rect">
            <a:avLst/>
          </a:prstGeom>
        </p:spPr>
      </p:pic>
      <p:sp>
        <p:nvSpPr>
          <p:cNvPr id="3" name="TextBox 2">
            <a:extLst>
              <a:ext uri="{FF2B5EF4-FFF2-40B4-BE49-F238E27FC236}">
                <a16:creationId xmlns:a16="http://schemas.microsoft.com/office/drawing/2014/main" id="{5A8126B8-5D88-B5D5-1544-A34924F52DF6}"/>
              </a:ext>
            </a:extLst>
          </p:cNvPr>
          <p:cNvSpPr txBox="1"/>
          <p:nvPr/>
        </p:nvSpPr>
        <p:spPr>
          <a:xfrm>
            <a:off x="0" y="0"/>
            <a:ext cx="12192000" cy="769441"/>
          </a:xfrm>
          <a:prstGeom prst="rect">
            <a:avLst/>
          </a:prstGeom>
          <a:noFill/>
        </p:spPr>
        <p:txBody>
          <a:bodyPr wrap="square" rtlCol="0">
            <a:spAutoFit/>
          </a:bodyPr>
          <a:lstStyle/>
          <a:p>
            <a:pPr algn="ctr"/>
            <a:r>
              <a:rPr lang="en-US" sz="4400" b="1" dirty="0">
                <a:solidFill>
                  <a:srgbClr val="FF0000"/>
                </a:solidFill>
              </a:rPr>
              <a:t>Unrestricted Access to Sensitive Business Flows</a:t>
            </a:r>
          </a:p>
        </p:txBody>
      </p:sp>
    </p:spTree>
    <p:extLst>
      <p:ext uri="{BB962C8B-B14F-4D97-AF65-F5344CB8AC3E}">
        <p14:creationId xmlns:p14="http://schemas.microsoft.com/office/powerpoint/2010/main" val="42651196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fontScale="90000"/>
          </a:bodyPr>
          <a:lstStyle/>
          <a:p>
            <a:r>
              <a:rPr lang="en-US" dirty="0"/>
              <a:t>Unrestricted access to sensitive business flows – examples </a:t>
            </a:r>
          </a:p>
        </p:txBody>
      </p:sp>
      <p:pic>
        <p:nvPicPr>
          <p:cNvPr id="3" name="Picture 2">
            <a:extLst>
              <a:ext uri="{FF2B5EF4-FFF2-40B4-BE49-F238E27FC236}">
                <a16:creationId xmlns:a16="http://schemas.microsoft.com/office/drawing/2014/main" id="{053530B2-2CE7-6A95-3EFD-372045C057EB}"/>
              </a:ext>
            </a:extLst>
          </p:cNvPr>
          <p:cNvPicPr>
            <a:picLocks noChangeAspect="1"/>
          </p:cNvPicPr>
          <p:nvPr/>
        </p:nvPicPr>
        <p:blipFill>
          <a:blip r:embed="rId3"/>
          <a:stretch>
            <a:fillRect/>
          </a:stretch>
        </p:blipFill>
        <p:spPr>
          <a:xfrm>
            <a:off x="1590675" y="1417638"/>
            <a:ext cx="5810250" cy="1960553"/>
          </a:xfrm>
          <a:prstGeom prst="rect">
            <a:avLst/>
          </a:prstGeom>
        </p:spPr>
      </p:pic>
      <p:pic>
        <p:nvPicPr>
          <p:cNvPr id="4" name="Picture 3">
            <a:extLst>
              <a:ext uri="{FF2B5EF4-FFF2-40B4-BE49-F238E27FC236}">
                <a16:creationId xmlns:a16="http://schemas.microsoft.com/office/drawing/2014/main" id="{E6B6769C-3CDF-1B36-DC12-F260790D0DDC}"/>
              </a:ext>
            </a:extLst>
          </p:cNvPr>
          <p:cNvPicPr>
            <a:picLocks noChangeAspect="1"/>
          </p:cNvPicPr>
          <p:nvPr/>
        </p:nvPicPr>
        <p:blipFill>
          <a:blip r:embed="rId4"/>
          <a:stretch>
            <a:fillRect/>
          </a:stretch>
        </p:blipFill>
        <p:spPr>
          <a:xfrm>
            <a:off x="1590675" y="3378191"/>
            <a:ext cx="1600200" cy="1150144"/>
          </a:xfrm>
          <a:prstGeom prst="rect">
            <a:avLst/>
          </a:prstGeom>
        </p:spPr>
      </p:pic>
      <p:pic>
        <p:nvPicPr>
          <p:cNvPr id="9" name="Picture 8">
            <a:extLst>
              <a:ext uri="{FF2B5EF4-FFF2-40B4-BE49-F238E27FC236}">
                <a16:creationId xmlns:a16="http://schemas.microsoft.com/office/drawing/2014/main" id="{C89CDE92-F4E0-0251-ADF3-509D70051BDD}"/>
              </a:ext>
            </a:extLst>
          </p:cNvPr>
          <p:cNvPicPr>
            <a:picLocks noChangeAspect="1"/>
          </p:cNvPicPr>
          <p:nvPr/>
        </p:nvPicPr>
        <p:blipFill>
          <a:blip r:embed="rId5"/>
          <a:stretch>
            <a:fillRect/>
          </a:stretch>
        </p:blipFill>
        <p:spPr>
          <a:xfrm>
            <a:off x="5343524" y="3378454"/>
            <a:ext cx="6848475" cy="2335424"/>
          </a:xfrm>
          <a:prstGeom prst="rect">
            <a:avLst/>
          </a:prstGeom>
        </p:spPr>
      </p:pic>
      <p:pic>
        <p:nvPicPr>
          <p:cNvPr id="10" name="Picture 9">
            <a:extLst>
              <a:ext uri="{FF2B5EF4-FFF2-40B4-BE49-F238E27FC236}">
                <a16:creationId xmlns:a16="http://schemas.microsoft.com/office/drawing/2014/main" id="{7D04BA04-C029-6F09-2DF8-913A6B62F31B}"/>
              </a:ext>
            </a:extLst>
          </p:cNvPr>
          <p:cNvPicPr>
            <a:picLocks noChangeAspect="1"/>
          </p:cNvPicPr>
          <p:nvPr/>
        </p:nvPicPr>
        <p:blipFill>
          <a:blip r:embed="rId6"/>
          <a:stretch>
            <a:fillRect/>
          </a:stretch>
        </p:blipFill>
        <p:spPr>
          <a:xfrm>
            <a:off x="0" y="5514964"/>
            <a:ext cx="5810250" cy="1343036"/>
          </a:xfrm>
          <a:prstGeom prst="rect">
            <a:avLst/>
          </a:prstGeom>
        </p:spPr>
      </p:pic>
    </p:spTree>
    <p:extLst>
      <p:ext uri="{BB962C8B-B14F-4D97-AF65-F5344CB8AC3E}">
        <p14:creationId xmlns:p14="http://schemas.microsoft.com/office/powerpoint/2010/main" val="15823904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fontScale="90000"/>
          </a:bodyPr>
          <a:lstStyle/>
          <a:p>
            <a:r>
              <a:rPr lang="en-US" dirty="0"/>
              <a:t>Unrestricted access to sensitive business flows – how to mitigate </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200" dirty="0"/>
              <a:t>Don’t expose sensitive business flows through unauthorized endpoints</a:t>
            </a:r>
          </a:p>
          <a:p>
            <a:r>
              <a:rPr lang="en-US" sz="2200" dirty="0"/>
              <a:t>Breakdown the flow into traceable steps, enforce a sequence, and track the timing between steps</a:t>
            </a:r>
          </a:p>
          <a:p>
            <a:r>
              <a:rPr lang="en-US" sz="2200" dirty="0"/>
              <a:t>Use CAPTCHA and CSRF tokens if applicable</a:t>
            </a:r>
          </a:p>
          <a:p>
            <a:r>
              <a:rPr lang="en-US" sz="2200" dirty="0"/>
              <a:t>Rate-limit the requests</a:t>
            </a:r>
          </a:p>
          <a:p>
            <a:r>
              <a:rPr lang="en-US" sz="2200" dirty="0"/>
              <a:t>Constrain user operations, e.g. limit the number of tickets or products they can buy in one go etc.</a:t>
            </a:r>
          </a:p>
        </p:txBody>
      </p:sp>
    </p:spTree>
    <p:extLst>
      <p:ext uri="{BB962C8B-B14F-4D97-AF65-F5344CB8AC3E}">
        <p14:creationId xmlns:p14="http://schemas.microsoft.com/office/powerpoint/2010/main" val="22970728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732012F0-A79F-4166-AAFD-796C07F49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86"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solidFill>
            <a:srgbClr val="FFFFFF"/>
          </a:solid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 name="Picture 1">
            <a:extLst>
              <a:ext uri="{FF2B5EF4-FFF2-40B4-BE49-F238E27FC236}">
                <a16:creationId xmlns:a16="http://schemas.microsoft.com/office/drawing/2014/main" id="{998DD21C-B5BE-4685-642C-DC322E5015E1}"/>
              </a:ext>
            </a:extLst>
          </p:cNvPr>
          <p:cNvPicPr>
            <a:picLocks noChangeAspect="1"/>
          </p:cNvPicPr>
          <p:nvPr/>
        </p:nvPicPr>
        <p:blipFill rotWithShape="1">
          <a:blip r:embed="rId3"/>
          <a:srcRect l="4248" t="9578" r="57412" b="9351"/>
          <a:stretch/>
        </p:blipFill>
        <p:spPr>
          <a:xfrm>
            <a:off x="3198339" y="-3175"/>
            <a:ext cx="5795321" cy="5878320"/>
          </a:xfrm>
          <a:prstGeom prst="rect">
            <a:avLst/>
          </a:prstGeom>
        </p:spPr>
      </p:pic>
    </p:spTree>
    <p:extLst>
      <p:ext uri="{BB962C8B-B14F-4D97-AF65-F5344CB8AC3E}">
        <p14:creationId xmlns:p14="http://schemas.microsoft.com/office/powerpoint/2010/main" val="339262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fontScale="90000"/>
          </a:bodyPr>
          <a:lstStyle/>
          <a:p>
            <a:r>
              <a:rPr lang="en-US" dirty="0"/>
              <a:t>Exercise – prevent users from buying the whole stock of a product</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200" dirty="0"/>
              <a:t>The POST /orders endpoint allows unfettered access to malicious users. Make sure they can only place one order per day and limit the number of items they can buy in one go.</a:t>
            </a:r>
          </a:p>
        </p:txBody>
      </p:sp>
    </p:spTree>
    <p:extLst>
      <p:ext uri="{BB962C8B-B14F-4D97-AF65-F5344CB8AC3E}">
        <p14:creationId xmlns:p14="http://schemas.microsoft.com/office/powerpoint/2010/main" val="414771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Injection</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200" dirty="0"/>
              <a:t>Injection happens when threat actors inject malicious code, commands, or database statements into our system.</a:t>
            </a:r>
          </a:p>
          <a:p>
            <a:endParaRPr lang="en-US" sz="2200" dirty="0"/>
          </a:p>
          <a:p>
            <a:r>
              <a:rPr lang="en-US" sz="2200" dirty="0"/>
              <a:t>Happens through input parameters such as request payloads, query and path parameters, headers, etc.</a:t>
            </a:r>
          </a:p>
        </p:txBody>
      </p:sp>
    </p:spTree>
    <p:extLst>
      <p:ext uri="{BB962C8B-B14F-4D97-AF65-F5344CB8AC3E}">
        <p14:creationId xmlns:p14="http://schemas.microsoft.com/office/powerpoint/2010/main" val="5544832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466EBB-DC01-0A19-BA9A-36B9CCB6E98F}"/>
              </a:ext>
            </a:extLst>
          </p:cNvPr>
          <p:cNvPicPr>
            <a:picLocks noChangeAspect="1"/>
          </p:cNvPicPr>
          <p:nvPr/>
        </p:nvPicPr>
        <p:blipFill>
          <a:blip r:embed="rId3"/>
          <a:stretch>
            <a:fillRect/>
          </a:stretch>
        </p:blipFill>
        <p:spPr>
          <a:xfrm>
            <a:off x="164270" y="769441"/>
            <a:ext cx="11863459" cy="5825806"/>
          </a:xfrm>
          <a:prstGeom prst="rect">
            <a:avLst/>
          </a:prstGeom>
        </p:spPr>
      </p:pic>
      <p:sp>
        <p:nvSpPr>
          <p:cNvPr id="3" name="TextBox 2">
            <a:extLst>
              <a:ext uri="{FF2B5EF4-FFF2-40B4-BE49-F238E27FC236}">
                <a16:creationId xmlns:a16="http://schemas.microsoft.com/office/drawing/2014/main" id="{856BED63-69DC-5B32-08EA-422EC8B4EB50}"/>
              </a:ext>
            </a:extLst>
          </p:cNvPr>
          <p:cNvSpPr txBox="1"/>
          <p:nvPr/>
        </p:nvSpPr>
        <p:spPr>
          <a:xfrm>
            <a:off x="0" y="262753"/>
            <a:ext cx="12192000" cy="769441"/>
          </a:xfrm>
          <a:prstGeom prst="rect">
            <a:avLst/>
          </a:prstGeom>
          <a:noFill/>
        </p:spPr>
        <p:txBody>
          <a:bodyPr wrap="square" rtlCol="0">
            <a:spAutoFit/>
          </a:bodyPr>
          <a:lstStyle/>
          <a:p>
            <a:pPr algn="ctr"/>
            <a:r>
              <a:rPr lang="en-US" sz="4400" b="1" dirty="0">
                <a:solidFill>
                  <a:srgbClr val="FF0000"/>
                </a:solidFill>
              </a:rPr>
              <a:t>Injection</a:t>
            </a:r>
          </a:p>
        </p:txBody>
      </p:sp>
    </p:spTree>
    <p:extLst>
      <p:ext uri="{BB962C8B-B14F-4D97-AF65-F5344CB8AC3E}">
        <p14:creationId xmlns:p14="http://schemas.microsoft.com/office/powerpoint/2010/main" val="25738324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Injection – examples </a:t>
            </a:r>
          </a:p>
        </p:txBody>
      </p:sp>
      <p:pic>
        <p:nvPicPr>
          <p:cNvPr id="5" name="Picture 4">
            <a:extLst>
              <a:ext uri="{FF2B5EF4-FFF2-40B4-BE49-F238E27FC236}">
                <a16:creationId xmlns:a16="http://schemas.microsoft.com/office/drawing/2014/main" id="{2A792D52-3DB0-276E-1328-6F48E79103C8}"/>
              </a:ext>
            </a:extLst>
          </p:cNvPr>
          <p:cNvPicPr>
            <a:picLocks noChangeAspect="1"/>
          </p:cNvPicPr>
          <p:nvPr/>
        </p:nvPicPr>
        <p:blipFill>
          <a:blip r:embed="rId3"/>
          <a:stretch>
            <a:fillRect/>
          </a:stretch>
        </p:blipFill>
        <p:spPr>
          <a:xfrm>
            <a:off x="476250" y="2432607"/>
            <a:ext cx="7772400" cy="2926235"/>
          </a:xfrm>
          <a:prstGeom prst="rect">
            <a:avLst/>
          </a:prstGeom>
        </p:spPr>
      </p:pic>
    </p:spTree>
    <p:extLst>
      <p:ext uri="{BB962C8B-B14F-4D97-AF65-F5344CB8AC3E}">
        <p14:creationId xmlns:p14="http://schemas.microsoft.com/office/powerpoint/2010/main" val="21849664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Injection – how to mitigate</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200" dirty="0"/>
              <a:t>Constrain user input as much as possible</a:t>
            </a:r>
          </a:p>
          <a:p>
            <a:endParaRPr lang="en-US" sz="2200" dirty="0"/>
          </a:p>
          <a:p>
            <a:r>
              <a:rPr lang="en-US" sz="2200" dirty="0"/>
              <a:t>Parametrize all database queries</a:t>
            </a:r>
          </a:p>
        </p:txBody>
      </p:sp>
    </p:spTree>
    <p:extLst>
      <p:ext uri="{BB962C8B-B14F-4D97-AF65-F5344CB8AC3E}">
        <p14:creationId xmlns:p14="http://schemas.microsoft.com/office/powerpoint/2010/main" val="23133129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Exercise – prevent SQL injection</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200" dirty="0"/>
              <a:t>The GET /orders endpoint is vulnerable to SQL injection through the status parameter. Fix this vulnerability.</a:t>
            </a:r>
          </a:p>
        </p:txBody>
      </p:sp>
    </p:spTree>
    <p:extLst>
      <p:ext uri="{BB962C8B-B14F-4D97-AF65-F5344CB8AC3E}">
        <p14:creationId xmlns:p14="http://schemas.microsoft.com/office/powerpoint/2010/main" val="219467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What is API security?</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pPr marL="0" indent="0">
              <a:buNone/>
            </a:pPr>
            <a:r>
              <a:rPr lang="en-US" sz="2400" dirty="0"/>
              <a:t>API security is the practice of securing our APIs and ensuring all user interactions are safe.</a:t>
            </a:r>
          </a:p>
          <a:p>
            <a:pPr marL="0" indent="0">
              <a:buNone/>
            </a:pPr>
            <a:endParaRPr lang="en-US" sz="2400" dirty="0"/>
          </a:p>
          <a:p>
            <a:pPr marL="0" indent="0">
              <a:buNone/>
            </a:pPr>
            <a:r>
              <a:rPr lang="en-US" sz="2400" dirty="0"/>
              <a:t>Securing APIs requires hardening the design, improving the user flows, validating the implementation, revising our architecture, etc.</a:t>
            </a:r>
          </a:p>
        </p:txBody>
      </p:sp>
    </p:spTree>
    <p:extLst>
      <p:ext uri="{BB962C8B-B14F-4D97-AF65-F5344CB8AC3E}">
        <p14:creationId xmlns:p14="http://schemas.microsoft.com/office/powerpoint/2010/main" val="13019417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732012F0-A79F-4166-AAFD-796C07F49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86"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solidFill>
            <a:srgbClr val="FFFFFF"/>
          </a:solid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 name="Picture 1">
            <a:extLst>
              <a:ext uri="{FF2B5EF4-FFF2-40B4-BE49-F238E27FC236}">
                <a16:creationId xmlns:a16="http://schemas.microsoft.com/office/drawing/2014/main" id="{6022F6EF-44ED-1D16-D271-4F44A57CB617}"/>
              </a:ext>
            </a:extLst>
          </p:cNvPr>
          <p:cNvPicPr>
            <a:picLocks noChangeAspect="1"/>
          </p:cNvPicPr>
          <p:nvPr/>
        </p:nvPicPr>
        <p:blipFill rotWithShape="1">
          <a:blip r:embed="rId3"/>
          <a:srcRect l="7353" t="14244" r="15809" b="14244"/>
          <a:stretch/>
        </p:blipFill>
        <p:spPr>
          <a:xfrm>
            <a:off x="1092820" y="428625"/>
            <a:ext cx="10006359" cy="4819650"/>
          </a:xfrm>
          <a:prstGeom prst="rect">
            <a:avLst/>
          </a:prstGeom>
        </p:spPr>
      </p:pic>
      <p:sp>
        <p:nvSpPr>
          <p:cNvPr id="3" name="Rectangle 2">
            <a:extLst>
              <a:ext uri="{FF2B5EF4-FFF2-40B4-BE49-F238E27FC236}">
                <a16:creationId xmlns:a16="http://schemas.microsoft.com/office/drawing/2014/main" id="{4421D14A-489D-CAB7-368B-3B23979ABF04}"/>
              </a:ext>
            </a:extLst>
          </p:cNvPr>
          <p:cNvSpPr/>
          <p:nvPr/>
        </p:nvSpPr>
        <p:spPr>
          <a:xfrm>
            <a:off x="3286125" y="3429000"/>
            <a:ext cx="7629525" cy="733425"/>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65366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Server-side request forgery (SSRF)</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200" dirty="0"/>
              <a:t>SSRF is the ability to run malicious requests from our servers.</a:t>
            </a:r>
          </a:p>
          <a:p>
            <a:endParaRPr lang="en-US" sz="2200" dirty="0"/>
          </a:p>
          <a:p>
            <a:r>
              <a:rPr lang="en-US" sz="2200" dirty="0"/>
              <a:t>Happens through URL input, like user profile pictures, webhooks, etc.</a:t>
            </a:r>
          </a:p>
          <a:p>
            <a:endParaRPr lang="en-US" sz="2200" dirty="0"/>
          </a:p>
          <a:p>
            <a:r>
              <a:rPr lang="en-US" sz="2200" dirty="0"/>
              <a:t>Allows threat actors to discover internal services, leak credentials, etc.</a:t>
            </a:r>
          </a:p>
        </p:txBody>
      </p:sp>
    </p:spTree>
    <p:extLst>
      <p:ext uri="{BB962C8B-B14F-4D97-AF65-F5344CB8AC3E}">
        <p14:creationId xmlns:p14="http://schemas.microsoft.com/office/powerpoint/2010/main" val="6781999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08AF6C-2AC0-F71C-E901-6AD71E137DA2}"/>
              </a:ext>
            </a:extLst>
          </p:cNvPr>
          <p:cNvPicPr>
            <a:picLocks noChangeAspect="1"/>
          </p:cNvPicPr>
          <p:nvPr/>
        </p:nvPicPr>
        <p:blipFill>
          <a:blip r:embed="rId3"/>
          <a:stretch>
            <a:fillRect/>
          </a:stretch>
        </p:blipFill>
        <p:spPr>
          <a:xfrm>
            <a:off x="341567" y="1240587"/>
            <a:ext cx="4549592" cy="4376824"/>
          </a:xfrm>
          <a:prstGeom prst="rect">
            <a:avLst/>
          </a:prstGeom>
        </p:spPr>
      </p:pic>
      <p:sp>
        <p:nvSpPr>
          <p:cNvPr id="3" name="TextBox 2">
            <a:extLst>
              <a:ext uri="{FF2B5EF4-FFF2-40B4-BE49-F238E27FC236}">
                <a16:creationId xmlns:a16="http://schemas.microsoft.com/office/drawing/2014/main" id="{D905200D-9F71-DA62-45F7-CDCB30081D1C}"/>
              </a:ext>
            </a:extLst>
          </p:cNvPr>
          <p:cNvSpPr txBox="1"/>
          <p:nvPr/>
        </p:nvSpPr>
        <p:spPr>
          <a:xfrm>
            <a:off x="0" y="0"/>
            <a:ext cx="12192000" cy="769441"/>
          </a:xfrm>
          <a:prstGeom prst="rect">
            <a:avLst/>
          </a:prstGeom>
          <a:noFill/>
        </p:spPr>
        <p:txBody>
          <a:bodyPr wrap="square" rtlCol="0">
            <a:spAutoFit/>
          </a:bodyPr>
          <a:lstStyle/>
          <a:p>
            <a:pPr algn="ctr"/>
            <a:r>
              <a:rPr lang="en-US" sz="4400" b="1" dirty="0">
                <a:solidFill>
                  <a:srgbClr val="FF0000"/>
                </a:solidFill>
              </a:rPr>
              <a:t>Server-Side Request Forgery (SSRS)</a:t>
            </a:r>
          </a:p>
        </p:txBody>
      </p:sp>
      <p:pic>
        <p:nvPicPr>
          <p:cNvPr id="6" name="Picture 5">
            <a:extLst>
              <a:ext uri="{FF2B5EF4-FFF2-40B4-BE49-F238E27FC236}">
                <a16:creationId xmlns:a16="http://schemas.microsoft.com/office/drawing/2014/main" id="{28956AB7-0B76-94E2-1767-6D3A70D80DE9}"/>
              </a:ext>
            </a:extLst>
          </p:cNvPr>
          <p:cNvPicPr>
            <a:picLocks noChangeAspect="1"/>
          </p:cNvPicPr>
          <p:nvPr/>
        </p:nvPicPr>
        <p:blipFill>
          <a:blip r:embed="rId4"/>
          <a:stretch>
            <a:fillRect/>
          </a:stretch>
        </p:blipFill>
        <p:spPr>
          <a:xfrm>
            <a:off x="5193284" y="1211727"/>
            <a:ext cx="6569697" cy="4434545"/>
          </a:xfrm>
          <a:prstGeom prst="rect">
            <a:avLst/>
          </a:prstGeom>
        </p:spPr>
      </p:pic>
    </p:spTree>
    <p:extLst>
      <p:ext uri="{BB962C8B-B14F-4D97-AF65-F5344CB8AC3E}">
        <p14:creationId xmlns:p14="http://schemas.microsoft.com/office/powerpoint/2010/main" val="27335250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fontScale="90000"/>
          </a:bodyPr>
          <a:lstStyle/>
          <a:p>
            <a:r>
              <a:rPr lang="en-US" dirty="0"/>
              <a:t>Server-side request forgery (SSRF) – examples </a:t>
            </a:r>
          </a:p>
        </p:txBody>
      </p:sp>
      <p:pic>
        <p:nvPicPr>
          <p:cNvPr id="5" name="Content Placeholder 4">
            <a:extLst>
              <a:ext uri="{FF2B5EF4-FFF2-40B4-BE49-F238E27FC236}">
                <a16:creationId xmlns:a16="http://schemas.microsoft.com/office/drawing/2014/main" id="{7508D5E6-B732-071D-37F1-9ABAB4DAA2AD}"/>
              </a:ext>
            </a:extLst>
          </p:cNvPr>
          <p:cNvPicPr>
            <a:picLocks noGrp="1" noChangeAspect="1"/>
          </p:cNvPicPr>
          <p:nvPr>
            <p:ph idx="1"/>
          </p:nvPr>
        </p:nvPicPr>
        <p:blipFill>
          <a:blip r:embed="rId3"/>
          <a:stretch>
            <a:fillRect/>
          </a:stretch>
        </p:blipFill>
        <p:spPr>
          <a:xfrm>
            <a:off x="810000" y="3505372"/>
            <a:ext cx="2552325" cy="602195"/>
          </a:xfrm>
          <a:prstGeom prst="rect">
            <a:avLst/>
          </a:prstGeom>
        </p:spPr>
      </p:pic>
      <p:pic>
        <p:nvPicPr>
          <p:cNvPr id="3" name="Picture 2">
            <a:extLst>
              <a:ext uri="{FF2B5EF4-FFF2-40B4-BE49-F238E27FC236}">
                <a16:creationId xmlns:a16="http://schemas.microsoft.com/office/drawing/2014/main" id="{B05593C8-9EFC-BC8B-937B-1F8BB72DE6FE}"/>
              </a:ext>
            </a:extLst>
          </p:cNvPr>
          <p:cNvPicPr>
            <a:picLocks noChangeAspect="1"/>
          </p:cNvPicPr>
          <p:nvPr/>
        </p:nvPicPr>
        <p:blipFill>
          <a:blip r:embed="rId4"/>
          <a:stretch>
            <a:fillRect/>
          </a:stretch>
        </p:blipFill>
        <p:spPr>
          <a:xfrm>
            <a:off x="810000" y="2222287"/>
            <a:ext cx="7160443" cy="1283085"/>
          </a:xfrm>
          <a:prstGeom prst="rect">
            <a:avLst/>
          </a:prstGeom>
        </p:spPr>
      </p:pic>
      <p:pic>
        <p:nvPicPr>
          <p:cNvPr id="4" name="Picture 3">
            <a:extLst>
              <a:ext uri="{FF2B5EF4-FFF2-40B4-BE49-F238E27FC236}">
                <a16:creationId xmlns:a16="http://schemas.microsoft.com/office/drawing/2014/main" id="{40513060-7578-681E-9A01-D9AFA0FCD82E}"/>
              </a:ext>
            </a:extLst>
          </p:cNvPr>
          <p:cNvPicPr>
            <a:picLocks noChangeAspect="1"/>
          </p:cNvPicPr>
          <p:nvPr/>
        </p:nvPicPr>
        <p:blipFill>
          <a:blip r:embed="rId5"/>
          <a:stretch>
            <a:fillRect/>
          </a:stretch>
        </p:blipFill>
        <p:spPr>
          <a:xfrm>
            <a:off x="6289532" y="2908592"/>
            <a:ext cx="5540518" cy="2030427"/>
          </a:xfrm>
          <a:prstGeom prst="rect">
            <a:avLst/>
          </a:prstGeom>
        </p:spPr>
      </p:pic>
      <p:pic>
        <p:nvPicPr>
          <p:cNvPr id="7" name="Picture 6">
            <a:extLst>
              <a:ext uri="{FF2B5EF4-FFF2-40B4-BE49-F238E27FC236}">
                <a16:creationId xmlns:a16="http://schemas.microsoft.com/office/drawing/2014/main" id="{46AEAE61-6068-8A98-0E80-2DC683DB4F46}"/>
              </a:ext>
            </a:extLst>
          </p:cNvPr>
          <p:cNvPicPr>
            <a:picLocks noChangeAspect="1"/>
          </p:cNvPicPr>
          <p:nvPr/>
        </p:nvPicPr>
        <p:blipFill>
          <a:blip r:embed="rId6"/>
          <a:stretch>
            <a:fillRect/>
          </a:stretch>
        </p:blipFill>
        <p:spPr>
          <a:xfrm>
            <a:off x="200400" y="5180159"/>
            <a:ext cx="10730464" cy="1474083"/>
          </a:xfrm>
          <a:prstGeom prst="rect">
            <a:avLst/>
          </a:prstGeom>
        </p:spPr>
      </p:pic>
    </p:spTree>
    <p:extLst>
      <p:ext uri="{BB962C8B-B14F-4D97-AF65-F5344CB8AC3E}">
        <p14:creationId xmlns:p14="http://schemas.microsoft.com/office/powerpoint/2010/main" val="42561061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fontScale="90000"/>
          </a:bodyPr>
          <a:lstStyle/>
          <a:p>
            <a:r>
              <a:rPr lang="en-US" dirty="0"/>
              <a:t>Server-side request forgery (SSRF) – how to mitigate </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200" dirty="0"/>
              <a:t>Ban requests to your localhost and your local network</a:t>
            </a:r>
          </a:p>
          <a:p>
            <a:endParaRPr lang="en-US" sz="2200" dirty="0"/>
          </a:p>
          <a:p>
            <a:r>
              <a:rPr lang="en-US" sz="2200" dirty="0"/>
              <a:t>If possible, whitelist the allowed domains</a:t>
            </a:r>
          </a:p>
          <a:p>
            <a:endParaRPr lang="en-US" sz="2200" dirty="0"/>
          </a:p>
          <a:p>
            <a:r>
              <a:rPr lang="en-US" sz="2200" dirty="0"/>
              <a:t>Don’t send raw responses to the client</a:t>
            </a:r>
          </a:p>
        </p:txBody>
      </p:sp>
    </p:spTree>
    <p:extLst>
      <p:ext uri="{BB962C8B-B14F-4D97-AF65-F5344CB8AC3E}">
        <p14:creationId xmlns:p14="http://schemas.microsoft.com/office/powerpoint/2010/main" val="22319372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Exercise – prevent SSRF in the orders API</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200" dirty="0"/>
              <a:t>We have an endpoint that allows you to submit a URL and pull its content. The endpoint is vulnerable to SSRF attacks, e.g. for scanning the local network. Ban request to the localhost to prevent this issue.</a:t>
            </a:r>
          </a:p>
        </p:txBody>
      </p:sp>
    </p:spTree>
    <p:extLst>
      <p:ext uri="{BB962C8B-B14F-4D97-AF65-F5344CB8AC3E}">
        <p14:creationId xmlns:p14="http://schemas.microsoft.com/office/powerpoint/2010/main" val="28929196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732012F0-A79F-4166-AAFD-796C07F49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86"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solidFill>
            <a:srgbClr val="FFFFFF"/>
          </a:solid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a:extLst>
              <a:ext uri="{FF2B5EF4-FFF2-40B4-BE49-F238E27FC236}">
                <a16:creationId xmlns:a16="http://schemas.microsoft.com/office/drawing/2014/main" id="{792DE75B-90E7-A22E-3C39-00000D34A0A8}"/>
              </a:ext>
            </a:extLst>
          </p:cNvPr>
          <p:cNvPicPr>
            <a:picLocks noChangeAspect="1"/>
          </p:cNvPicPr>
          <p:nvPr/>
        </p:nvPicPr>
        <p:blipFill>
          <a:blip r:embed="rId3"/>
          <a:stretch>
            <a:fillRect/>
          </a:stretch>
        </p:blipFill>
        <p:spPr>
          <a:xfrm>
            <a:off x="25364" y="895349"/>
            <a:ext cx="12141271" cy="3552826"/>
          </a:xfrm>
          <a:prstGeom prst="rect">
            <a:avLst/>
          </a:prstGeom>
        </p:spPr>
      </p:pic>
    </p:spTree>
    <p:extLst>
      <p:ext uri="{BB962C8B-B14F-4D97-AF65-F5344CB8AC3E}">
        <p14:creationId xmlns:p14="http://schemas.microsoft.com/office/powerpoint/2010/main" val="26133235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Unsafe consumption of APIs</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r>
              <a:rPr lang="en-US" sz="2200" dirty="0"/>
              <a:t>Most applications rely on third-party API integrations, e.g. for emailing, payments, geolocation, user details, etc.</a:t>
            </a:r>
          </a:p>
          <a:p>
            <a:endParaRPr lang="en-US" sz="2200" dirty="0"/>
          </a:p>
          <a:p>
            <a:r>
              <a:rPr lang="en-US" sz="2200" dirty="0"/>
              <a:t>External APIs can also be vulnerable to injection, data poisoning, etc.</a:t>
            </a:r>
          </a:p>
          <a:p>
            <a:endParaRPr lang="en-US" sz="2200" dirty="0"/>
          </a:p>
          <a:p>
            <a:r>
              <a:rPr lang="en-US" sz="2200" dirty="0"/>
              <a:t>When we consume data and services from external APIs, we are exposed to their risks and vulnerabilities.</a:t>
            </a:r>
          </a:p>
        </p:txBody>
      </p:sp>
    </p:spTree>
    <p:extLst>
      <p:ext uri="{BB962C8B-B14F-4D97-AF65-F5344CB8AC3E}">
        <p14:creationId xmlns:p14="http://schemas.microsoft.com/office/powerpoint/2010/main" val="22234182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39ECE8-D127-936D-8DFA-3670E866731A}"/>
              </a:ext>
            </a:extLst>
          </p:cNvPr>
          <p:cNvSpPr txBox="1"/>
          <p:nvPr/>
        </p:nvSpPr>
        <p:spPr>
          <a:xfrm>
            <a:off x="0" y="0"/>
            <a:ext cx="12192000" cy="769441"/>
          </a:xfrm>
          <a:prstGeom prst="rect">
            <a:avLst/>
          </a:prstGeom>
          <a:noFill/>
        </p:spPr>
        <p:txBody>
          <a:bodyPr wrap="square" rtlCol="0">
            <a:spAutoFit/>
          </a:bodyPr>
          <a:lstStyle/>
          <a:p>
            <a:pPr algn="ctr"/>
            <a:r>
              <a:rPr lang="en-US" sz="4400" b="1" dirty="0">
                <a:solidFill>
                  <a:srgbClr val="FF0000"/>
                </a:solidFill>
              </a:rPr>
              <a:t>Unsafe Consumption of APIs</a:t>
            </a:r>
          </a:p>
        </p:txBody>
      </p:sp>
      <p:pic>
        <p:nvPicPr>
          <p:cNvPr id="7" name="Picture 6">
            <a:extLst>
              <a:ext uri="{FF2B5EF4-FFF2-40B4-BE49-F238E27FC236}">
                <a16:creationId xmlns:a16="http://schemas.microsoft.com/office/drawing/2014/main" id="{C98E3682-472A-5B4A-495F-0646B1FAD210}"/>
              </a:ext>
            </a:extLst>
          </p:cNvPr>
          <p:cNvPicPr>
            <a:picLocks noChangeAspect="1"/>
          </p:cNvPicPr>
          <p:nvPr/>
        </p:nvPicPr>
        <p:blipFill>
          <a:blip r:embed="rId3"/>
          <a:stretch>
            <a:fillRect/>
          </a:stretch>
        </p:blipFill>
        <p:spPr>
          <a:xfrm>
            <a:off x="2116899" y="769441"/>
            <a:ext cx="7958201" cy="5723783"/>
          </a:xfrm>
          <a:prstGeom prst="rect">
            <a:avLst/>
          </a:prstGeom>
        </p:spPr>
      </p:pic>
    </p:spTree>
    <p:extLst>
      <p:ext uri="{BB962C8B-B14F-4D97-AF65-F5344CB8AC3E}">
        <p14:creationId xmlns:p14="http://schemas.microsoft.com/office/powerpoint/2010/main" val="31095181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C01D-17BC-EE45-8E52-EE5B1BC1FBFF}"/>
              </a:ext>
            </a:extLst>
          </p:cNvPr>
          <p:cNvSpPr>
            <a:spLocks noGrp="1"/>
          </p:cNvSpPr>
          <p:nvPr>
            <p:ph type="title"/>
          </p:nvPr>
        </p:nvSpPr>
        <p:spPr>
          <a:effectLst/>
        </p:spPr>
        <p:txBody>
          <a:bodyPr>
            <a:normAutofit/>
          </a:bodyPr>
          <a:lstStyle/>
          <a:p>
            <a:r>
              <a:rPr lang="en-US" dirty="0"/>
              <a:t>Unsafe consumption of APIs – examples </a:t>
            </a:r>
          </a:p>
        </p:txBody>
      </p:sp>
      <p:sp>
        <p:nvSpPr>
          <p:cNvPr id="6" name="Content Placeholder 2">
            <a:extLst>
              <a:ext uri="{FF2B5EF4-FFF2-40B4-BE49-F238E27FC236}">
                <a16:creationId xmlns:a16="http://schemas.microsoft.com/office/drawing/2014/main" id="{5D614CC7-28BC-5DFD-6B5A-D0477348561E}"/>
              </a:ext>
            </a:extLst>
          </p:cNvPr>
          <p:cNvSpPr>
            <a:spLocks noGrp="1"/>
          </p:cNvSpPr>
          <p:nvPr>
            <p:ph idx="1"/>
          </p:nvPr>
        </p:nvSpPr>
        <p:spPr>
          <a:xfrm>
            <a:off x="818712" y="2222287"/>
            <a:ext cx="7954627" cy="4188525"/>
          </a:xfrm>
          <a:effectLst/>
        </p:spPr>
        <p:txBody>
          <a:bodyPr>
            <a:normAutofit/>
          </a:bodyPr>
          <a:lstStyle/>
          <a:p>
            <a:endParaRPr lang="en-US" sz="2200" dirty="0"/>
          </a:p>
        </p:txBody>
      </p:sp>
      <p:pic>
        <p:nvPicPr>
          <p:cNvPr id="3" name="Picture 2">
            <a:extLst>
              <a:ext uri="{FF2B5EF4-FFF2-40B4-BE49-F238E27FC236}">
                <a16:creationId xmlns:a16="http://schemas.microsoft.com/office/drawing/2014/main" id="{1D7EF202-CC27-95CC-D41D-05428BD83084}"/>
              </a:ext>
            </a:extLst>
          </p:cNvPr>
          <p:cNvPicPr>
            <a:picLocks noChangeAspect="1"/>
          </p:cNvPicPr>
          <p:nvPr/>
        </p:nvPicPr>
        <p:blipFill>
          <a:blip r:embed="rId3"/>
          <a:stretch>
            <a:fillRect/>
          </a:stretch>
        </p:blipFill>
        <p:spPr>
          <a:xfrm>
            <a:off x="810000" y="2222287"/>
            <a:ext cx="7772400" cy="1366005"/>
          </a:xfrm>
          <a:prstGeom prst="rect">
            <a:avLst/>
          </a:prstGeom>
        </p:spPr>
      </p:pic>
      <p:pic>
        <p:nvPicPr>
          <p:cNvPr id="4" name="Picture 3">
            <a:extLst>
              <a:ext uri="{FF2B5EF4-FFF2-40B4-BE49-F238E27FC236}">
                <a16:creationId xmlns:a16="http://schemas.microsoft.com/office/drawing/2014/main" id="{0F449F26-A31C-9716-C71E-DA32AD59B9FB}"/>
              </a:ext>
            </a:extLst>
          </p:cNvPr>
          <p:cNvPicPr>
            <a:picLocks noChangeAspect="1"/>
          </p:cNvPicPr>
          <p:nvPr/>
        </p:nvPicPr>
        <p:blipFill>
          <a:blip r:embed="rId4"/>
          <a:stretch>
            <a:fillRect/>
          </a:stretch>
        </p:blipFill>
        <p:spPr>
          <a:xfrm>
            <a:off x="810000" y="3534385"/>
            <a:ext cx="2997200" cy="2514600"/>
          </a:xfrm>
          <a:prstGeom prst="rect">
            <a:avLst/>
          </a:prstGeom>
        </p:spPr>
      </p:pic>
      <p:pic>
        <p:nvPicPr>
          <p:cNvPr id="5" name="Picture 4">
            <a:extLst>
              <a:ext uri="{FF2B5EF4-FFF2-40B4-BE49-F238E27FC236}">
                <a16:creationId xmlns:a16="http://schemas.microsoft.com/office/drawing/2014/main" id="{C2A58408-B806-0DE0-1596-2A10629CC884}"/>
              </a:ext>
            </a:extLst>
          </p:cNvPr>
          <p:cNvPicPr>
            <a:picLocks noChangeAspect="1"/>
          </p:cNvPicPr>
          <p:nvPr/>
        </p:nvPicPr>
        <p:blipFill>
          <a:blip r:embed="rId5"/>
          <a:stretch>
            <a:fillRect/>
          </a:stretch>
        </p:blipFill>
        <p:spPr>
          <a:xfrm>
            <a:off x="4129670" y="3950599"/>
            <a:ext cx="6262540" cy="1682171"/>
          </a:xfrm>
          <a:prstGeom prst="rect">
            <a:avLst/>
          </a:prstGeom>
        </p:spPr>
      </p:pic>
    </p:spTree>
    <p:extLst>
      <p:ext uri="{BB962C8B-B14F-4D97-AF65-F5344CB8AC3E}">
        <p14:creationId xmlns:p14="http://schemas.microsoft.com/office/powerpoint/2010/main" val="1477759678"/>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3.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8664B0"/>
      </a:accent1>
      <a:accent2>
        <a:srgbClr val="D75BCD"/>
      </a:accent2>
      <a:accent3>
        <a:srgbClr val="E54D86"/>
      </a:accent3>
      <a:accent4>
        <a:srgbClr val="DE4547"/>
      </a:accent4>
      <a:accent5>
        <a:srgbClr val="F16E40"/>
      </a:accent5>
      <a:accent6>
        <a:srgbClr val="EB9C5A"/>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{88C329B0-BA3C-AA41-B1DF-71F3AC101692}tf10001079</Template>
  <TotalTime>25777</TotalTime>
  <Words>3733</Words>
  <Application>Microsoft Macintosh PowerPoint</Application>
  <PresentationFormat>Widescreen</PresentationFormat>
  <Paragraphs>695</Paragraphs>
  <Slides>160</Slides>
  <Notes>159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160</vt:i4>
      </vt:variant>
    </vt:vector>
  </HeadingPairs>
  <TitlesOfParts>
    <vt:vector size="171" baseType="lpstr">
      <vt:lpstr>-apple-system</vt:lpstr>
      <vt:lpstr>Arial</vt:lpstr>
      <vt:lpstr>Arial</vt:lpstr>
      <vt:lpstr>Calibri</vt:lpstr>
      <vt:lpstr>Calibri Light</vt:lpstr>
      <vt:lpstr>Century Gothic</vt:lpstr>
      <vt:lpstr>verdana</vt:lpstr>
      <vt:lpstr>Wingdings 2</vt:lpstr>
      <vt:lpstr>Office Theme</vt:lpstr>
      <vt:lpstr>1_Office Theme</vt:lpstr>
      <vt:lpstr>Quotable</vt:lpstr>
      <vt:lpstr>Fundamentals of API Security with Python</vt:lpstr>
      <vt:lpstr>Agenda</vt:lpstr>
      <vt:lpstr>Resources</vt:lpstr>
      <vt:lpstr>$ whoami</vt:lpstr>
      <vt:lpstr>New book! Secure APIs</vt:lpstr>
      <vt:lpstr>Connect with me!</vt:lpstr>
      <vt:lpstr>Agenda</vt:lpstr>
      <vt:lpstr>What are APIs?</vt:lpstr>
      <vt:lpstr>What is API security?</vt:lpstr>
      <vt:lpstr>Why is API security important?</vt:lpstr>
      <vt:lpstr>APIs are easy targets</vt:lpstr>
      <vt:lpstr>PowerPoint Presentation</vt:lpstr>
      <vt:lpstr>API security is different</vt:lpstr>
      <vt:lpstr>API security is difficult</vt:lpstr>
      <vt:lpstr>PowerPoint Presentation</vt:lpstr>
      <vt:lpstr>PowerPoint Presentation</vt:lpstr>
      <vt:lpstr>PowerPoint Presentation</vt:lpstr>
      <vt:lpstr>PowerPoint Presentation</vt:lpstr>
      <vt:lpstr>We need to rethink API security</vt:lpstr>
      <vt:lpstr>API security by design</vt:lpstr>
      <vt:lpstr>Golden rule of API security by design</vt:lpstr>
      <vt:lpstr>Exercise – run spectral against your API</vt:lpstr>
      <vt:lpstr>PowerPoint Presentation</vt:lpstr>
      <vt:lpstr>PowerPoint Presentation</vt:lpstr>
      <vt:lpstr>PowerPoint Presentation</vt:lpstr>
      <vt:lpstr>Agenda</vt:lpstr>
      <vt:lpstr>Authentication vs Authorization</vt:lpstr>
      <vt:lpstr>Exercise – register and login with crAPI</vt:lpstr>
      <vt:lpstr>Open Authorization (OAuth)</vt:lpstr>
      <vt:lpstr>OAuth flows: Authorization code flow</vt:lpstr>
      <vt:lpstr>OAuth flows: PKCE flow</vt:lpstr>
      <vt:lpstr>OAuth flows: Client credentials flow</vt:lpstr>
      <vt:lpstr>OAuth flows: Refresh Token Flow</vt:lpstr>
      <vt:lpstr>Exercise – authorization code flow</vt:lpstr>
      <vt:lpstr>Home assignment (voluntary)</vt:lpstr>
      <vt:lpstr>OpenID Connect (OIDC)</vt:lpstr>
      <vt:lpstr>OpenID Connect (OIDC)</vt:lpstr>
      <vt:lpstr>Agenda</vt:lpstr>
      <vt:lpstr>JSON Web Tokens (JWTs)</vt:lpstr>
      <vt:lpstr>Structure of a JWT</vt:lpstr>
      <vt:lpstr>JWT claims – registered claims</vt:lpstr>
      <vt:lpstr>Exercise – issuing JWTs [with HS256]</vt:lpstr>
      <vt:lpstr>Exercise – validating JWTs</vt:lpstr>
      <vt:lpstr>Exercise – validating JWTs from Auth0</vt:lpstr>
      <vt:lpstr>Agenda</vt:lpstr>
      <vt:lpstr>The OWASP top 10 [2023]</vt:lpstr>
      <vt:lpstr>Broken Authentication</vt:lpstr>
      <vt:lpstr>PowerPoint Presentation</vt:lpstr>
      <vt:lpstr>Broken Authentication – examples </vt:lpstr>
      <vt:lpstr>Broken Authentication – how to mitigate</vt:lpstr>
      <vt:lpstr>Exercise – add an auth middleware</vt:lpstr>
      <vt:lpstr>PowerPoint Presentation</vt:lpstr>
      <vt:lpstr>Broken Object Level Authorization</vt:lpstr>
      <vt:lpstr>PowerPoint Presentation</vt:lpstr>
      <vt:lpstr>BOLA – examples </vt:lpstr>
      <vt:lpstr>BOLA – how to mitigate</vt:lpstr>
      <vt:lpstr>Exercise – enforce user-based access controls</vt:lpstr>
      <vt:lpstr>PowerPoint Presentation</vt:lpstr>
      <vt:lpstr>Broken Function Level Authorization (BFLA)</vt:lpstr>
      <vt:lpstr>PowerPoint Presentation</vt:lpstr>
      <vt:lpstr>BFLA – examples </vt:lpstr>
      <vt:lpstr>BFLA – how to mitigate</vt:lpstr>
      <vt:lpstr>Exercise – prevent unauthorized access to admin API</vt:lpstr>
      <vt:lpstr>PowerPoint Presentation</vt:lpstr>
      <vt:lpstr>Broken Object Level Authorization (BOPLA)</vt:lpstr>
      <vt:lpstr>Mass Assignment</vt:lpstr>
      <vt:lpstr>PowerPoint Presentation</vt:lpstr>
      <vt:lpstr>Mass Assignment – examples </vt:lpstr>
      <vt:lpstr>PowerPoint Presentation</vt:lpstr>
      <vt:lpstr>Mass Assignment – how to mitigate</vt:lpstr>
      <vt:lpstr>Exercise – prevent mass assignment when updating an order</vt:lpstr>
      <vt:lpstr>PowerPoint Presentation</vt:lpstr>
      <vt:lpstr>Excessive data exposure</vt:lpstr>
      <vt:lpstr>PowerPoint Presentation</vt:lpstr>
      <vt:lpstr>Excessive data exposure – examples </vt:lpstr>
      <vt:lpstr>Excessive data exposure</vt:lpstr>
      <vt:lpstr>Exercise – prevent leak of exclusive deals</vt:lpstr>
      <vt:lpstr>PowerPoint Presentation</vt:lpstr>
      <vt:lpstr>Unrestricted access to sensitive business flows</vt:lpstr>
      <vt:lpstr>PowerPoint Presentation</vt:lpstr>
      <vt:lpstr>Unrestricted access to sensitive business flows – examples </vt:lpstr>
      <vt:lpstr>Unrestricted access to sensitive business flows – how to mitigate </vt:lpstr>
      <vt:lpstr>PowerPoint Presentation</vt:lpstr>
      <vt:lpstr>Exercise – prevent users from buying the whole stock of a product</vt:lpstr>
      <vt:lpstr>Injection</vt:lpstr>
      <vt:lpstr>PowerPoint Presentation</vt:lpstr>
      <vt:lpstr>Injection – examples </vt:lpstr>
      <vt:lpstr>Injection – how to mitigate</vt:lpstr>
      <vt:lpstr>Exercise – prevent SQL injection</vt:lpstr>
      <vt:lpstr>PowerPoint Presentation</vt:lpstr>
      <vt:lpstr>Server-side request forgery (SSRF)</vt:lpstr>
      <vt:lpstr>PowerPoint Presentation</vt:lpstr>
      <vt:lpstr>Server-side request forgery (SSRF) – examples </vt:lpstr>
      <vt:lpstr>Server-side request forgery (SSRF) – how to mitigate </vt:lpstr>
      <vt:lpstr>Exercise – prevent SSRF in the orders API</vt:lpstr>
      <vt:lpstr>PowerPoint Presentation</vt:lpstr>
      <vt:lpstr>Unsafe consumption of APIs</vt:lpstr>
      <vt:lpstr>PowerPoint Presentation</vt:lpstr>
      <vt:lpstr>Unsafe consumption of APIs – examples </vt:lpstr>
      <vt:lpstr>Unsafe consumption of APIs – how to mitigate</vt:lpstr>
      <vt:lpstr>Security misconfiguration</vt:lpstr>
      <vt:lpstr>PowerPoint Presentation</vt:lpstr>
      <vt:lpstr>Security misconfiguration – examples </vt:lpstr>
      <vt:lpstr>Security misconfiguration – how to mitigate</vt:lpstr>
      <vt:lpstr>Improper asset management</vt:lpstr>
      <vt:lpstr>PowerPoint Presentation</vt:lpstr>
      <vt:lpstr>Improper asset management – examples </vt:lpstr>
      <vt:lpstr>Improper asset management – how to mitigate </vt:lpstr>
      <vt:lpstr>Unrestricted resource consumption</vt:lpstr>
      <vt:lpstr>PowerPoint Presentation</vt:lpstr>
      <vt:lpstr>Unrestricted resource consumption – examples </vt:lpstr>
      <vt:lpstr>Unrestricted resource consumption – examples </vt:lpstr>
      <vt:lpstr>PowerPoint Presentation</vt:lpstr>
      <vt:lpstr>PowerPoint Presentation</vt:lpstr>
      <vt:lpstr>Unrestricted resource consumption – how to mitigate </vt:lpstr>
      <vt:lpstr>Agenda</vt:lpstr>
      <vt:lpstr>API security testing strategies</vt:lpstr>
      <vt:lpstr>API security testing tools</vt:lpstr>
      <vt:lpstr>API testing with schemathesis</vt:lpstr>
      <vt:lpstr>PowerPoint Presentation</vt:lpstr>
      <vt:lpstr>API testing with schemathesis</vt:lpstr>
      <vt:lpstr>Automating API security testing with fencer</vt:lpstr>
      <vt:lpstr>Automating API security testing with fencer</vt:lpstr>
      <vt:lpstr>Automating API security testing with spectral</vt:lpstr>
      <vt:lpstr>PowerPoint Presentation</vt:lpstr>
      <vt:lpstr>Vulnerable API design</vt:lpstr>
      <vt:lpstr>Sequential IDs</vt:lpstr>
      <vt:lpstr>PowerPoint Presentation</vt:lpstr>
      <vt:lpstr>Clubhouse data leak</vt:lpstr>
      <vt:lpstr>Sequential IDs: how to prevent</vt:lpstr>
      <vt:lpstr>Flexible schemas</vt:lpstr>
      <vt:lpstr>Flexible schemas - Undeclared properties</vt:lpstr>
      <vt:lpstr>PowerPoint Presentation</vt:lpstr>
      <vt:lpstr>PowerPoint Presentation</vt:lpstr>
      <vt:lpstr>PowerPoint Presentation</vt:lpstr>
      <vt:lpstr>Undeclared properties: how to prevent</vt:lpstr>
      <vt:lpstr>PowerPoint Presentation</vt:lpstr>
      <vt:lpstr>PowerPoint Presentation</vt:lpstr>
      <vt:lpstr>Flexible schemas – optional properties</vt:lpstr>
      <vt:lpstr>PowerPoint Presentation</vt:lpstr>
      <vt:lpstr>PowerPoint Presentation</vt:lpstr>
      <vt:lpstr>Optional properties: how to prevent</vt:lpstr>
      <vt:lpstr>PowerPoint Presentation</vt:lpstr>
      <vt:lpstr>Unbound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Unbound parameters: how to prevent</vt:lpstr>
      <vt:lpstr>Exposing server-side properties in user input</vt:lpstr>
      <vt:lpstr>PowerPoint Presentation</vt:lpstr>
      <vt:lpstr>PowerPoint Presentation</vt:lpstr>
      <vt:lpstr>PowerPoint Presentation</vt:lpstr>
      <vt:lpstr>Server-side properties in user input: how to prevent</vt:lpstr>
      <vt:lpstr>PowerPoint Presentation</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APIs with Bounded Contexts</dc:title>
  <dc:creator>Choi, Jiwon</dc:creator>
  <cp:lastModifiedBy>Jose Haro Peralta</cp:lastModifiedBy>
  <cp:revision>915</cp:revision>
  <dcterms:created xsi:type="dcterms:W3CDTF">2022-10-15T05:30:43Z</dcterms:created>
  <dcterms:modified xsi:type="dcterms:W3CDTF">2024-05-16T15:56:36Z</dcterms:modified>
</cp:coreProperties>
</file>